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slideLayouts/slideLayout17.xml" ContentType="application/vnd.openxmlformats-officedocument.presentationml.slideLayout+xml"/>
  <Override PartName="/ppt/theme/theme7.xml" ContentType="application/vnd.openxmlformats-officedocument.theme+xml"/>
  <Override PartName="/ppt/slideLayouts/slideLayout18.xml" ContentType="application/vnd.openxmlformats-officedocument.presentationml.slideLayout+xml"/>
  <Override PartName="/ppt/theme/theme8.xml" ContentType="application/vnd.openxmlformats-officedocument.theme+xml"/>
  <Override PartName="/ppt/slideLayouts/slideLayout1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ags/tag3.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1" r:id="rId3"/>
    <p:sldMasterId id="2147483662" r:id="rId4"/>
    <p:sldMasterId id="2147483663" r:id="rId5"/>
    <p:sldMasterId id="2147483664" r:id="rId6"/>
    <p:sldMasterId id="2147483665" r:id="rId7"/>
    <p:sldMasterId id="2147483666" r:id="rId8"/>
    <p:sldMasterId id="2147483667" r:id="rId9"/>
    <p:sldMasterId id="2147483669" r:id="rId10"/>
  </p:sldMasterIdLst>
  <p:notesMasterIdLst>
    <p:notesMasterId r:id="rId58"/>
  </p:notesMasterIdLst>
  <p:handoutMasterIdLst>
    <p:handoutMasterId r:id="rId59"/>
  </p:handoutMasterIdLst>
  <p:sldIdLst>
    <p:sldId id="257" r:id="rId11"/>
    <p:sldId id="291" r:id="rId12"/>
    <p:sldId id="259" r:id="rId13"/>
    <p:sldId id="290" r:id="rId14"/>
    <p:sldId id="305" r:id="rId15"/>
    <p:sldId id="329" r:id="rId16"/>
    <p:sldId id="311" r:id="rId17"/>
    <p:sldId id="312" r:id="rId18"/>
    <p:sldId id="315" r:id="rId19"/>
    <p:sldId id="313" r:id="rId20"/>
    <p:sldId id="314" r:id="rId21"/>
    <p:sldId id="334" r:id="rId22"/>
    <p:sldId id="316" r:id="rId23"/>
    <p:sldId id="317" r:id="rId24"/>
    <p:sldId id="318" r:id="rId25"/>
    <p:sldId id="320" r:id="rId26"/>
    <p:sldId id="319" r:id="rId27"/>
    <p:sldId id="324" r:id="rId28"/>
    <p:sldId id="325" r:id="rId29"/>
    <p:sldId id="326" r:id="rId30"/>
    <p:sldId id="327" r:id="rId31"/>
    <p:sldId id="328" r:id="rId32"/>
    <p:sldId id="306" r:id="rId33"/>
    <p:sldId id="308" r:id="rId34"/>
    <p:sldId id="309" r:id="rId35"/>
    <p:sldId id="321" r:id="rId36"/>
    <p:sldId id="322" r:id="rId37"/>
    <p:sldId id="323" r:id="rId38"/>
    <p:sldId id="330" r:id="rId39"/>
    <p:sldId id="333" r:id="rId40"/>
    <p:sldId id="331" r:id="rId41"/>
    <p:sldId id="332" r:id="rId42"/>
    <p:sldId id="304" r:id="rId43"/>
    <p:sldId id="292" r:id="rId44"/>
    <p:sldId id="293" r:id="rId45"/>
    <p:sldId id="294" r:id="rId46"/>
    <p:sldId id="295" r:id="rId47"/>
    <p:sldId id="296" r:id="rId48"/>
    <p:sldId id="335" r:id="rId49"/>
    <p:sldId id="297" r:id="rId50"/>
    <p:sldId id="298" r:id="rId51"/>
    <p:sldId id="299" r:id="rId52"/>
    <p:sldId id="300" r:id="rId53"/>
    <p:sldId id="301" r:id="rId54"/>
    <p:sldId id="302" r:id="rId55"/>
    <p:sldId id="303" r:id="rId56"/>
    <p:sldId id="286" r:id="rId57"/>
  </p:sldIdLst>
  <p:sldSz cx="12192000" cy="6858000"/>
  <p:notesSz cx="7104063" cy="10234613"/>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ADB0"/>
    <a:srgbClr val="57B4B7"/>
    <a:srgbClr val="FF3300"/>
    <a:srgbClr val="659495"/>
    <a:srgbClr val="B2B2B2"/>
    <a:srgbClr val="202020"/>
    <a:srgbClr val="323232"/>
    <a:srgbClr val="CC3300"/>
    <a:srgbClr val="CC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autoAdjust="0"/>
    <p:restoredTop sz="79575" autoAdjust="0"/>
  </p:normalViewPr>
  <p:slideViewPr>
    <p:cSldViewPr snapToGrid="0" showGuides="1">
      <p:cViewPr varScale="1">
        <p:scale>
          <a:sx n="90" d="100"/>
          <a:sy n="90" d="100"/>
        </p:scale>
        <p:origin x="1950" y="90"/>
      </p:cViewPr>
      <p:guideLst>
        <p:guide orient="horz" pos="2135"/>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handoutMaster" Target="handoutMasters/handout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2024/7/24</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2024/7/24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1</a:t>
            </a:fld>
            <a:endParaRPr lang="zh-CN" altLang="en-US"/>
          </a:p>
        </p:txBody>
      </p:sp>
    </p:spTree>
    <p:extLst>
      <p:ext uri="{BB962C8B-B14F-4D97-AF65-F5344CB8AC3E}">
        <p14:creationId xmlns:p14="http://schemas.microsoft.com/office/powerpoint/2010/main" val="159349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71588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14</a:t>
            </a:fld>
            <a:endParaRPr lang="zh-CN" altLang="en-US"/>
          </a:p>
        </p:txBody>
      </p:sp>
    </p:spTree>
    <p:extLst>
      <p:ext uri="{BB962C8B-B14F-4D97-AF65-F5344CB8AC3E}">
        <p14:creationId xmlns:p14="http://schemas.microsoft.com/office/powerpoint/2010/main" val="3786013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2932641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16</a:t>
            </a:fld>
            <a:endParaRPr lang="zh-CN" altLang="en-US"/>
          </a:p>
        </p:txBody>
      </p:sp>
    </p:spTree>
    <p:extLst>
      <p:ext uri="{BB962C8B-B14F-4D97-AF65-F5344CB8AC3E}">
        <p14:creationId xmlns:p14="http://schemas.microsoft.com/office/powerpoint/2010/main" val="304080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17</a:t>
            </a:fld>
            <a:endParaRPr lang="zh-CN" altLang="en-US"/>
          </a:p>
        </p:txBody>
      </p:sp>
    </p:spTree>
    <p:extLst>
      <p:ext uri="{BB962C8B-B14F-4D97-AF65-F5344CB8AC3E}">
        <p14:creationId xmlns:p14="http://schemas.microsoft.com/office/powerpoint/2010/main" val="3029701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18</a:t>
            </a:fld>
            <a:endParaRPr lang="zh-CN" altLang="en-US"/>
          </a:p>
        </p:txBody>
      </p:sp>
    </p:spTree>
    <p:extLst>
      <p:ext uri="{BB962C8B-B14F-4D97-AF65-F5344CB8AC3E}">
        <p14:creationId xmlns:p14="http://schemas.microsoft.com/office/powerpoint/2010/main" val="2984010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Times New Roman" panose="02020603050405020304" pitchFamily="18" charset="0"/>
              </a:rPr>
              <a:t>illustrates sequencing of the common access of two tasks to a semaphore (in a full preemptive system, task T1 has the highest priority)</a:t>
            </a:r>
            <a:br>
              <a:rPr lang="en-US" dirty="0"/>
            </a:br>
            <a:r>
              <a:rPr lang="en-US" b="0" i="0" dirty="0">
                <a:effectLst/>
                <a:highlight>
                  <a:srgbClr val="FFFFFF"/>
                </a:highlight>
                <a:latin typeface="Times New Roman" panose="02020603050405020304" pitchFamily="18" charset="0"/>
              </a:rPr>
              <a:t>Task T4 which has a low priority, occupies the semaphore S1. T1 preempts T4 and requests the same semaphore. As the semaphore S1 is already occupied, </a:t>
            </a:r>
          </a:p>
          <a:p>
            <a:r>
              <a:rPr lang="en-US" b="0" i="0" dirty="0">
                <a:effectLst/>
                <a:highlight>
                  <a:srgbClr val="FFFFFF"/>
                </a:highlight>
                <a:latin typeface="Times New Roman" panose="02020603050405020304" pitchFamily="18" charset="0"/>
              </a:rPr>
              <a:t>T1 enters the waiting state. Now the low-priority T4 is interrupted and preempted by tasks with a priority between those</a:t>
            </a:r>
            <a:br>
              <a:rPr lang="en-US" dirty="0"/>
            </a:br>
            <a:r>
              <a:rPr lang="en-US" b="0" i="0" dirty="0">
                <a:effectLst/>
                <a:highlight>
                  <a:srgbClr val="FFFFFF"/>
                </a:highlight>
                <a:latin typeface="Times New Roman" panose="02020603050405020304" pitchFamily="18" charset="0"/>
              </a:rPr>
              <a:t>of T1 and T4. T1 can only be executed after all lower-priority tasks have been terminated, and the semaphore S1 has been released again. </a:t>
            </a:r>
          </a:p>
          <a:p>
            <a:r>
              <a:rPr lang="en-US" b="0" i="0" dirty="0">
                <a:effectLst/>
                <a:highlight>
                  <a:srgbClr val="FFFFFF"/>
                </a:highlight>
                <a:latin typeface="Times New Roman" panose="02020603050405020304" pitchFamily="18" charset="0"/>
              </a:rPr>
              <a:t>Although T2 and T3 do not use semaphore S1, they delay T1 with their runtime.</a:t>
            </a:r>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19</a:t>
            </a:fld>
            <a:endParaRPr lang="zh-CN" altLang="en-US"/>
          </a:p>
        </p:txBody>
      </p:sp>
    </p:spTree>
    <p:extLst>
      <p:ext uri="{BB962C8B-B14F-4D97-AF65-F5344CB8AC3E}">
        <p14:creationId xmlns:p14="http://schemas.microsoft.com/office/powerpoint/2010/main" val="2395522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Times New Roman" panose="02020603050405020304" pitchFamily="18" charset="0"/>
              </a:rPr>
              <a:t>Task T1 occupies the semaphore S1 and subsequently cannot continue running, e.g. because it is waiting for an event. </a:t>
            </a:r>
          </a:p>
          <a:p>
            <a:r>
              <a:rPr lang="en-US" b="0" i="0" dirty="0">
                <a:effectLst/>
                <a:highlight>
                  <a:srgbClr val="FFFFFF"/>
                </a:highlight>
                <a:latin typeface="Times New Roman" panose="02020603050405020304" pitchFamily="18" charset="0"/>
              </a:rPr>
              <a:t>Thus, the lower-priority task T2 is transferred into the running state. It occupies the semaphore S2. </a:t>
            </a:r>
          </a:p>
          <a:p>
            <a:r>
              <a:rPr lang="en-US" b="0" i="0" dirty="0">
                <a:effectLst/>
                <a:highlight>
                  <a:srgbClr val="FFFFFF"/>
                </a:highlight>
                <a:latin typeface="Times New Roman" panose="02020603050405020304" pitchFamily="18" charset="0"/>
              </a:rPr>
              <a:t>If T1 gets ready again and tries to occupy semaphore S2, it enters the waiting state again. </a:t>
            </a:r>
          </a:p>
          <a:p>
            <a:r>
              <a:rPr lang="en-US" b="0" i="0" dirty="0">
                <a:effectLst/>
                <a:highlight>
                  <a:srgbClr val="FFFFFF"/>
                </a:highlight>
                <a:latin typeface="Times New Roman" panose="02020603050405020304" pitchFamily="18" charset="0"/>
              </a:rPr>
              <a:t>If now T2 tries to occupy semaphore S1, this results in a deadlock.</a:t>
            </a:r>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79367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Times New Roman" panose="02020603050405020304" pitchFamily="18" charset="0"/>
              </a:rPr>
              <a:t>Task T1 occupies the semaphore S1 and subsequently cannot continue running, e.g. because it is waiting for an event. </a:t>
            </a:r>
          </a:p>
          <a:p>
            <a:r>
              <a:rPr lang="en-US" b="0" i="0" dirty="0">
                <a:effectLst/>
                <a:highlight>
                  <a:srgbClr val="FFFFFF"/>
                </a:highlight>
                <a:latin typeface="Times New Roman" panose="02020603050405020304" pitchFamily="18" charset="0"/>
              </a:rPr>
              <a:t>Thus, the lower-priority task T2 is transferred into the running state. It occupies the semaphore S2. </a:t>
            </a:r>
          </a:p>
          <a:p>
            <a:r>
              <a:rPr lang="en-US" b="0" i="0" dirty="0">
                <a:effectLst/>
                <a:highlight>
                  <a:srgbClr val="FFFFFF"/>
                </a:highlight>
                <a:latin typeface="Times New Roman" panose="02020603050405020304" pitchFamily="18" charset="0"/>
              </a:rPr>
              <a:t>If T1 gets ready again and tries to occupy semaphore S2, it enters the waiting state again. </a:t>
            </a:r>
          </a:p>
          <a:p>
            <a:r>
              <a:rPr lang="en-US" b="0" i="0" dirty="0">
                <a:effectLst/>
                <a:highlight>
                  <a:srgbClr val="FFFFFF"/>
                </a:highlight>
                <a:latin typeface="Times New Roman" panose="02020603050405020304" pitchFamily="18" charset="0"/>
              </a:rPr>
              <a:t>If now T2 tries to occupy semaphore S1, this results in a deadlock.</a:t>
            </a:r>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21</a:t>
            </a:fld>
            <a:endParaRPr lang="zh-CN" altLang="en-US"/>
          </a:p>
        </p:txBody>
      </p:sp>
    </p:spTree>
    <p:extLst>
      <p:ext uri="{BB962C8B-B14F-4D97-AF65-F5344CB8AC3E}">
        <p14:creationId xmlns:p14="http://schemas.microsoft.com/office/powerpoint/2010/main" val="964977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22</a:t>
            </a:fld>
            <a:endParaRPr lang="zh-CN" altLang="en-US"/>
          </a:p>
        </p:txBody>
      </p:sp>
    </p:spTree>
    <p:extLst>
      <p:ext uri="{BB962C8B-B14F-4D97-AF65-F5344CB8AC3E}">
        <p14:creationId xmlns:p14="http://schemas.microsoft.com/office/powerpoint/2010/main" val="2117503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Times New Roman" panose="02020603050405020304" pitchFamily="18" charset="0"/>
              </a:rPr>
              <a:t>Within the task level tasks are scheduled (non, full or mixed preemptive scheduling)</a:t>
            </a:r>
            <a:br>
              <a:rPr lang="en-US" dirty="0"/>
            </a:br>
            <a:r>
              <a:rPr lang="en-US" b="0" i="0" dirty="0">
                <a:effectLst/>
                <a:highlight>
                  <a:srgbClr val="FFFFFF"/>
                </a:highlight>
                <a:latin typeface="Times New Roman" panose="02020603050405020304" pitchFamily="18" charset="0"/>
              </a:rPr>
              <a:t>according to their user assigned priority. The run time context is occupied at the beginning of</a:t>
            </a:r>
            <a:br>
              <a:rPr lang="en-US" dirty="0"/>
            </a:br>
            <a:r>
              <a:rPr lang="en-US" b="0" i="0" dirty="0">
                <a:effectLst/>
                <a:highlight>
                  <a:srgbClr val="FFFFFF"/>
                </a:highlight>
                <a:latin typeface="Times New Roman" panose="02020603050405020304" pitchFamily="18" charset="0"/>
              </a:rPr>
              <a:t>execution time and is released again once the task is finished.</a:t>
            </a:r>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32087437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23</a:t>
            </a:fld>
            <a:endParaRPr lang="zh-CN" altLang="en-US"/>
          </a:p>
        </p:txBody>
      </p:sp>
    </p:spTree>
    <p:extLst>
      <p:ext uri="{BB962C8B-B14F-4D97-AF65-F5344CB8AC3E}">
        <p14:creationId xmlns:p14="http://schemas.microsoft.com/office/powerpoint/2010/main" val="509945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rPr>
              <a:t>Task activation: This attribute defines the maximum number of queued activation requests for the task. A value equal to "1" means that at any time only a single activation is permitted for this task. Note that the value must be a natural number starting at 1.</a:t>
            </a:r>
          </a:p>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24</a:t>
            </a:fld>
            <a:endParaRPr lang="zh-CN" altLang="en-US"/>
          </a:p>
        </p:txBody>
      </p:sp>
    </p:spTree>
    <p:extLst>
      <p:ext uri="{BB962C8B-B14F-4D97-AF65-F5344CB8AC3E}">
        <p14:creationId xmlns:p14="http://schemas.microsoft.com/office/powerpoint/2010/main" val="2334076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rPr>
              <a:t>Task activation: This attribute defines the maximum number of queued activation requests for the task. A value equal to "1" means that at any time only a single activation is permitted for this task. Note that the value must be a natural number starting at 1.</a:t>
            </a:r>
          </a:p>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25</a:t>
            </a:fld>
            <a:endParaRPr lang="zh-CN" altLang="en-US"/>
          </a:p>
        </p:txBody>
      </p:sp>
    </p:spTree>
    <p:extLst>
      <p:ext uri="{BB962C8B-B14F-4D97-AF65-F5344CB8AC3E}">
        <p14:creationId xmlns:p14="http://schemas.microsoft.com/office/powerpoint/2010/main" val="29896322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2064170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1579853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28</a:t>
            </a:fld>
            <a:endParaRPr lang="zh-CN" altLang="en-US"/>
          </a:p>
        </p:txBody>
      </p:sp>
    </p:spTree>
    <p:extLst>
      <p:ext uri="{BB962C8B-B14F-4D97-AF65-F5344CB8AC3E}">
        <p14:creationId xmlns:p14="http://schemas.microsoft.com/office/powerpoint/2010/main" val="1133064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29</a:t>
            </a:fld>
            <a:endParaRPr lang="zh-CN" altLang="en-US"/>
          </a:p>
        </p:txBody>
      </p:sp>
    </p:spTree>
    <p:extLst>
      <p:ext uri="{BB962C8B-B14F-4D97-AF65-F5344CB8AC3E}">
        <p14:creationId xmlns:p14="http://schemas.microsoft.com/office/powerpoint/2010/main" val="3516888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30</a:t>
            </a:fld>
            <a:endParaRPr lang="zh-CN" altLang="en-US"/>
          </a:p>
        </p:txBody>
      </p:sp>
    </p:spTree>
    <p:extLst>
      <p:ext uri="{BB962C8B-B14F-4D97-AF65-F5344CB8AC3E}">
        <p14:creationId xmlns:p14="http://schemas.microsoft.com/office/powerpoint/2010/main" val="37957449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31</a:t>
            </a:fld>
            <a:endParaRPr lang="zh-CN" altLang="en-US"/>
          </a:p>
        </p:txBody>
      </p:sp>
    </p:spTree>
    <p:extLst>
      <p:ext uri="{BB962C8B-B14F-4D97-AF65-F5344CB8AC3E}">
        <p14:creationId xmlns:p14="http://schemas.microsoft.com/office/powerpoint/2010/main" val="861458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32</a:t>
            </a:fld>
            <a:endParaRPr lang="zh-CN" altLang="en-US"/>
          </a:p>
        </p:txBody>
      </p:sp>
    </p:spTree>
    <p:extLst>
      <p:ext uri="{BB962C8B-B14F-4D97-AF65-F5344CB8AC3E}">
        <p14:creationId xmlns:p14="http://schemas.microsoft.com/office/powerpoint/2010/main" val="991589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167827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ahoma" panose="020B0604030504040204" pitchFamily="34" charset="0"/>
              </a:rPr>
              <a:t>Running-&gt;ready: If the normal operation of the current task does not end, and there is a higher priority TASK or ISR request,</a:t>
            </a:r>
            <a:r>
              <a:rPr lang="en-US" sz="2800" dirty="0"/>
              <a:t> </a:t>
            </a:r>
            <a:r>
              <a:rPr lang="en-US" sz="1800" b="0" i="0" u="none" strike="noStrike" dirty="0">
                <a:solidFill>
                  <a:srgbClr val="000000"/>
                </a:solidFill>
                <a:effectLst/>
                <a:latin typeface="Tahoma" panose="020B0604030504040204" pitchFamily="34" charset="0"/>
              </a:rPr>
              <a:t> the OS will interrupt the current task, press the TASK to the stack, and the TASK will return to the Ready state</a:t>
            </a:r>
            <a:r>
              <a:rPr lang="en-US" sz="2800" dirty="0"/>
              <a:t> </a:t>
            </a:r>
            <a:endParaRPr lang="en-US" sz="1800" b="0" i="0" u="none" strike="noStrike" dirty="0">
              <a:solidFill>
                <a:srgbClr val="000000"/>
              </a:solidFill>
              <a:effectLst/>
              <a:latin typeface="Tahoma" panose="020B0604030504040204" pitchFamily="34" charset="0"/>
            </a:endParaRPr>
          </a:p>
          <a:p>
            <a:endParaRPr lang="en-US" sz="1800" b="0" i="0" u="none" strike="noStrike" dirty="0">
              <a:solidFill>
                <a:srgbClr val="000000"/>
              </a:solidFill>
              <a:effectLst/>
              <a:latin typeface="Tahoma" panose="020B0604030504040204" pitchFamily="34" charset="0"/>
            </a:endParaRPr>
          </a:p>
          <a:p>
            <a:r>
              <a:rPr lang="en-US" sz="1800" b="0" i="0" u="none" strike="noStrike" dirty="0">
                <a:solidFill>
                  <a:srgbClr val="000000"/>
                </a:solidFill>
                <a:effectLst/>
                <a:latin typeface="Tahoma" panose="020B0604030504040204" pitchFamily="34" charset="0"/>
              </a:rPr>
              <a:t>The waiting state allows the processor to be freed and to be reassigned to a</a:t>
            </a:r>
            <a:r>
              <a:rPr lang="en-US" dirty="0"/>
              <a:t> </a:t>
            </a:r>
            <a:r>
              <a:rPr lang="en-US" sz="1800" b="0" i="0" u="none" strike="noStrike" dirty="0">
                <a:solidFill>
                  <a:srgbClr val="000000"/>
                </a:solidFill>
                <a:effectLst/>
                <a:latin typeface="Tahoma" panose="020B0604030504040204" pitchFamily="34" charset="0"/>
              </a:rPr>
              <a:t>lower-priority task without the need to terminate the Extended Task.</a:t>
            </a:r>
            <a:r>
              <a:rPr lang="en-US" dirty="0"/>
              <a:t> </a:t>
            </a:r>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3284186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137578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269295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ahoma" panose="020B0604030504040204" pitchFamily="34" charset="0"/>
              </a:rPr>
              <a:t>Full Preemptive: Extended Task 1 (with higher priority) waits for an event. Extended Task 2 sets this event for Extended Task 1. </a:t>
            </a:r>
            <a:r>
              <a:rPr lang="en-US" dirty="0"/>
              <a:t> </a:t>
            </a:r>
            <a:r>
              <a:rPr lang="en-US" sz="1800" b="0" i="0" u="none" strike="noStrike" dirty="0">
                <a:solidFill>
                  <a:srgbClr val="000000"/>
                </a:solidFill>
                <a:effectLst/>
                <a:latin typeface="Tahoma" panose="020B0604030504040204" pitchFamily="34" charset="0"/>
              </a:rPr>
              <a:t>The scheduler is activated. Subsequently, Task 1 is transferred from the waiting state into the ready state. </a:t>
            </a:r>
            <a:r>
              <a:rPr lang="en-US" dirty="0"/>
              <a:t> </a:t>
            </a:r>
            <a:r>
              <a:rPr lang="en-US" sz="1800" b="0" i="0" u="none" strike="noStrike" dirty="0">
                <a:solidFill>
                  <a:srgbClr val="000000"/>
                </a:solidFill>
                <a:effectLst/>
                <a:latin typeface="Tahoma" panose="020B0604030504040204" pitchFamily="34" charset="0"/>
              </a:rPr>
              <a:t>Due to the higher priority of Tasks 1 this results in a task switch, Task 2 being preempted by Task 1. </a:t>
            </a:r>
            <a:r>
              <a:rPr lang="en-US" dirty="0"/>
              <a:t> </a:t>
            </a:r>
            <a:r>
              <a:rPr lang="en-US" sz="1800" b="0" i="0" u="none" strike="noStrike" dirty="0">
                <a:solidFill>
                  <a:srgbClr val="000000"/>
                </a:solidFill>
                <a:effectLst/>
                <a:latin typeface="Tahoma" panose="020B0604030504040204" pitchFamily="34" charset="0"/>
              </a:rPr>
              <a:t>Task 1 resets the event. Thereafter Task 1 waits for this event again and the scheduler continues execution of Task 2.</a:t>
            </a:r>
            <a:r>
              <a:rPr lang="en-US" dirty="0"/>
              <a:t> </a:t>
            </a:r>
          </a:p>
          <a:p>
            <a:endParaRPr lang="en-US" dirty="0"/>
          </a:p>
          <a:p>
            <a:r>
              <a:rPr lang="en-US" sz="1800" b="0" i="0" u="none" strike="noStrike" dirty="0">
                <a:solidFill>
                  <a:srgbClr val="000000"/>
                </a:solidFill>
                <a:effectLst/>
                <a:latin typeface="Tahoma" panose="020B0604030504040204" pitchFamily="34" charset="0"/>
              </a:rPr>
              <a:t>Non Preemptive: Extended Task 1 (with higher priority) waits for an event. Extended Task 2 sets this event for Extended Task 1. </a:t>
            </a:r>
            <a:r>
              <a:rPr lang="en-US" dirty="0"/>
              <a:t> </a:t>
            </a:r>
            <a:r>
              <a:rPr lang="en-US" sz="1800" b="0" i="0" u="none" strike="noStrike" dirty="0">
                <a:solidFill>
                  <a:srgbClr val="000000"/>
                </a:solidFill>
                <a:effectLst/>
                <a:latin typeface="Tahoma" panose="020B0604030504040204" pitchFamily="34" charset="0"/>
              </a:rPr>
              <a:t>Task 1 is transferred to ready but still not running, it will wait for Task 2 finish and the scheduler will switch task 1 to running.</a:t>
            </a:r>
            <a:r>
              <a:rPr lang="en-US" dirty="0"/>
              <a:t> </a:t>
            </a:r>
            <a:r>
              <a:rPr lang="en-US" sz="1800" b="0" i="0" u="none" strike="noStrike" dirty="0">
                <a:solidFill>
                  <a:srgbClr val="000000"/>
                </a:solidFill>
                <a:effectLst/>
                <a:latin typeface="Tahoma" panose="020B0604030504040204" pitchFamily="34" charset="0"/>
              </a:rPr>
              <a:t>Task 1 reset event and continue running until wait for the next event occur. T1 will change to the Waiting state and</a:t>
            </a:r>
            <a:r>
              <a:rPr lang="en-US" dirty="0"/>
              <a:t> </a:t>
            </a:r>
            <a:r>
              <a:rPr lang="en-US" sz="1800" b="0" i="0" u="none" strike="noStrike" dirty="0">
                <a:solidFill>
                  <a:srgbClr val="000000"/>
                </a:solidFill>
                <a:effectLst/>
                <a:latin typeface="Tahoma" panose="020B0604030504040204" pitchFamily="34" charset="0"/>
              </a:rPr>
              <a:t>the scheduler will switch Task 2 to running</a:t>
            </a:r>
            <a:r>
              <a:rPr lang="en-US" dirty="0"/>
              <a:t> </a:t>
            </a:r>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362406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Stack Monitoring: The Operating System module shall provide a stack monitoring which detects possible stack faults of Task(s)/Category 2 ISR(s).</a:t>
            </a:r>
          </a:p>
          <a:p>
            <a:r>
              <a:rPr lang="en-US" dirty="0"/>
              <a:t>Stack monitoring will identify where a Task or ISR has exceeded a specified stack usage at context switch time.</a:t>
            </a:r>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3746075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Stack Monitoring: The Operating System module shall provide a stack monitoring which detects possible stack faults of Task(s)/Category 2 ISR(s).</a:t>
            </a:r>
          </a:p>
          <a:p>
            <a:r>
              <a:rPr lang="en-US" dirty="0"/>
              <a:t>Stack monitoring will identify where a Task or ISR has exceeded a specified stack usage at context switch time.</a:t>
            </a:r>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814924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187309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2365901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45687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41233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19532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349960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6286945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800">
                <a:solidFill>
                  <a:schemeClr val="tx1">
                    <a:lumMod val="75000"/>
                    <a:lumOff val="25000"/>
                  </a:schemeClr>
                </a:solidFill>
              </a:defRPr>
            </a:lvl1pPr>
            <a:lvl2pPr>
              <a:defRPr sz="2400">
                <a:solidFill>
                  <a:schemeClr val="tx1">
                    <a:lumMod val="75000"/>
                    <a:lumOff val="25000"/>
                  </a:schemeClr>
                </a:solidFill>
              </a:defRPr>
            </a:lvl2pPr>
            <a:lvl3pPr>
              <a:defRPr sz="2000">
                <a:solidFill>
                  <a:schemeClr val="tx1">
                    <a:lumMod val="75000"/>
                    <a:lumOff val="25000"/>
                  </a:schemeClr>
                </a:solidFill>
              </a:defRPr>
            </a:lvl3pPr>
            <a:lvl4pPr>
              <a:defRPr sz="1800">
                <a:solidFill>
                  <a:schemeClr val="tx1">
                    <a:lumMod val="75000"/>
                    <a:lumOff val="25000"/>
                  </a:schemeClr>
                </a:solidFill>
              </a:defRPr>
            </a:lvl4pPr>
            <a:lvl5pPr>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2024/7/24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2024/7/24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2024/7/24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2024/7/24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2024/7/24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2024/7/24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heme" Target="../theme/theme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7.xml"/><Relationship Id="rId1" Type="http://schemas.openxmlformats.org/officeDocument/2006/relationships/slideLayout" Target="../slideLayouts/slideLayout1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8.xml"/><Relationship Id="rId1" Type="http://schemas.openxmlformats.org/officeDocument/2006/relationships/slideLayout" Target="../slideLayouts/slideLayout1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9.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2024/7/24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3"/>
          <a:stretch>
            <a:fillRect/>
          </a:stretch>
        </a:blipFill>
        <a:effectLst/>
      </p:bgPr>
    </p:bg>
    <p:spTree>
      <p:nvGrpSpPr>
        <p:cNvPr id="1" name=""/>
        <p:cNvGrpSpPr/>
        <p:nvPr/>
      </p:nvGrpSpPr>
      <p:grpSpPr>
        <a:xfrm>
          <a:off x="0" y="0"/>
          <a:ext cx="0" cy="0"/>
          <a:chOff x="0" y="0"/>
          <a:chExt cx="0" cy="0"/>
        </a:xfrm>
      </p:grpSpPr>
    </p:spTree>
    <p:custDataLst>
      <p:tags r:id="rId2"/>
    </p:custDataLst>
  </p:cSld>
  <p:clrMap bg1="lt1" tx1="dk1" bg2="lt2" tx2="dk2" accent1="accent1" accent2="accent2" accent3="accent3" accent4="accent4" accent5="accent5" accent6="accent6" hlink="hlink" folHlink="folHlink"/>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图片 6" descr="/private/var/folders/s9/934y81fj1373rncxkf2k2h0m0000gn/T/com.kingsoft.wpsoffice.mac/picturecompress_20230321192517/output_1.pngoutput_1"/>
          <p:cNvPicPr>
            <a:picLocks noChangeAspect="1"/>
          </p:cNvPicPr>
          <p:nvPr userDrawn="1"/>
        </p:nvPicPr>
        <p:blipFill>
          <a:blip r:embed="rId3"/>
          <a:stretch>
            <a:fillRect/>
          </a:stretch>
        </p:blipFill>
        <p:spPr>
          <a:xfrm>
            <a:off x="0" y="635"/>
            <a:ext cx="12192000" cy="6856730"/>
          </a:xfrm>
          <a:prstGeom prst="rect">
            <a:avLst/>
          </a:prstGeom>
        </p:spPr>
      </p:pic>
    </p:spTree>
  </p:cSld>
  <p:clrMap bg1="lt1" tx1="dk1" bg2="lt2" tx2="dk2" accent1="accent1" accent2="accent2" accent3="accent3" accent4="accent4" accent5="accent5" accent6="accent6" hlink="hlink" folHlink="folHlink"/>
  <p:sldLayoutIdLst>
    <p:sldLayoutId id="214748367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4"/>
          <a:stretch>
            <a:fillRect/>
          </a:stretch>
        </a:blipFill>
        <a:effectLst/>
      </p:bgPr>
    </p:bg>
    <p:spTree>
      <p:nvGrpSpPr>
        <p:cNvPr id="1" name=""/>
        <p:cNvGrpSpPr/>
        <p:nvPr/>
      </p:nvGrpSpPr>
      <p:grpSpPr>
        <a:xfrm>
          <a:off x="0" y="0"/>
          <a:ext cx="0" cy="0"/>
          <a:chOff x="0" y="0"/>
          <a:chExt cx="0" cy="0"/>
        </a:xfrm>
      </p:grpSpPr>
    </p:spTree>
    <p:custDataLst>
      <p:tags r:id="rId3"/>
    </p:custDataLst>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2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42.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62.pn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0.png"/><Relationship Id="rId1" Type="http://schemas.openxmlformats.org/officeDocument/2006/relationships/slideLayout" Target="../slideLayouts/slideLayout18.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a:blip r:embed="rId4"/>
          <a:stretch>
            <a:fillRect/>
          </a:stretch>
        </p:blipFill>
        <p:spPr>
          <a:xfrm>
            <a:off x="4853305" y="1292077"/>
            <a:ext cx="2485390" cy="1635125"/>
          </a:xfrm>
          <a:prstGeom prst="rect">
            <a:avLst/>
          </a:prstGeom>
        </p:spPr>
      </p:pic>
      <p:cxnSp>
        <p:nvCxnSpPr>
          <p:cNvPr id="7" name="直线连接符 16"/>
          <p:cNvCxnSpPr/>
          <p:nvPr/>
        </p:nvCxnSpPr>
        <p:spPr>
          <a:xfrm>
            <a:off x="4921763" y="3314119"/>
            <a:ext cx="2572385" cy="0"/>
          </a:xfrm>
          <a:prstGeom prst="line">
            <a:avLst/>
          </a:prstGeom>
          <a:ln w="28575">
            <a:solidFill>
              <a:srgbClr val="6FC4C6"/>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A79127C-0CFC-4B74-84CD-F8F9055E2819}"/>
              </a:ext>
            </a:extLst>
          </p:cNvPr>
          <p:cNvSpPr txBox="1"/>
          <p:nvPr/>
        </p:nvSpPr>
        <p:spPr>
          <a:xfrm>
            <a:off x="3999666" y="3701037"/>
            <a:ext cx="4416577" cy="276999"/>
          </a:xfrm>
          <a:prstGeom prst="rect">
            <a:avLst/>
          </a:prstGeom>
          <a:noFill/>
        </p:spPr>
        <p:txBody>
          <a:bodyPr wrap="square" rtlCol="0">
            <a:spAutoFit/>
          </a:bodyPr>
          <a:lstStyle/>
          <a:p>
            <a:pPr algn="ctr"/>
            <a:r>
              <a:rPr kumimoji="1" lang="en-US" altLang="zh-CN" sz="1200" dirty="0">
                <a:solidFill>
                  <a:schemeClr val="bg1">
                    <a:lumMod val="50000"/>
                  </a:schemeClr>
                </a:solidFill>
                <a:latin typeface="Calibri" panose="020F0502020204030204" pitchFamily="34" charset="0"/>
                <a:ea typeface="黑体" panose="02010609060101010101" pitchFamily="49" charset="-122"/>
                <a:cs typeface="Calibri" panose="020F0502020204030204" pitchFamily="34" charset="0"/>
              </a:rPr>
              <a:t>Shanghai   |   Changsha   |   Guangzhou   |   Da Nang   |   Munich   </a:t>
            </a:r>
            <a:endParaRPr kumimoji="1" lang="zh-CN" altLang="en-US" sz="1200" dirty="0">
              <a:solidFill>
                <a:schemeClr val="bg1">
                  <a:lumMod val="50000"/>
                </a:schemeClr>
              </a:solidFill>
              <a:latin typeface="Calibri" panose="020F0502020204030204" pitchFamily="34" charset="0"/>
              <a:ea typeface="黑体" panose="02010609060101010101" pitchFamily="49" charset="-122"/>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2" name="文本框 83">
            <a:extLst>
              <a:ext uri="{FF2B5EF4-FFF2-40B4-BE49-F238E27FC236}">
                <a16:creationId xmlns:a16="http://schemas.microsoft.com/office/drawing/2014/main" id="{2B89EC1E-D1FD-0F54-C5CB-493659300EC8}"/>
              </a:ext>
            </a:extLst>
          </p:cNvPr>
          <p:cNvSpPr txBox="1"/>
          <p:nvPr/>
        </p:nvSpPr>
        <p:spPr>
          <a:xfrm>
            <a:off x="410511" y="1698814"/>
            <a:ext cx="10733665"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E</a:t>
            </a:r>
            <a:r>
              <a:rPr lang="en-US" sz="2000" b="0" i="0" dirty="0">
                <a:solidFill>
                  <a:srgbClr val="46ADB0"/>
                </a:solidFill>
                <a:effectLst/>
                <a:latin typeface="Times New Roman" panose="02020603050405020304" pitchFamily="18" charset="0"/>
              </a:rPr>
              <a:t>vents are an exclusive signal which is assigned to an Extended Task. For the scheduler, events are the criteria for the transition of Extended Tasks from the waiting state into the ready state.</a:t>
            </a: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Extended Tasks are in the waiting state, if an event for which the task is waiting has not occurred. </a:t>
            </a: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If an extended Tasks tries to wait for an event and this event has already occurred, the task remains in the running state</a:t>
            </a:r>
          </a:p>
        </p:txBody>
      </p:sp>
      <p:sp>
        <p:nvSpPr>
          <p:cNvPr id="6" name="文本框 83">
            <a:extLst>
              <a:ext uri="{FF2B5EF4-FFF2-40B4-BE49-F238E27FC236}">
                <a16:creationId xmlns:a16="http://schemas.microsoft.com/office/drawing/2014/main" id="{59375AEF-BE9A-93E3-5D05-6E0D750037EB}"/>
              </a:ext>
            </a:extLst>
          </p:cNvPr>
          <p:cNvSpPr txBox="1"/>
          <p:nvPr/>
        </p:nvSpPr>
        <p:spPr>
          <a:xfrm>
            <a:off x="410511" y="3429000"/>
            <a:ext cx="6029201" cy="400110"/>
          </a:xfrm>
          <a:prstGeom prst="rect">
            <a:avLst/>
          </a:prstGeom>
          <a:noFill/>
        </p:spPr>
        <p:txBody>
          <a:bodyPr wrap="square" rtlCol="0">
            <a:spAutoFit/>
          </a:bodyPr>
          <a:lstStyle/>
          <a:p>
            <a:r>
              <a:rPr lang="en-US" altLang="zh-CN" sz="2000" dirty="0">
                <a:solidFill>
                  <a:srgbClr val="46ADB0"/>
                </a:solidFill>
                <a:latin typeface="Times New Roman" panose="02020603050405020304" pitchFamily="18" charset="0"/>
              </a:rPr>
              <a:t>Scheduling policy for Extended task:</a:t>
            </a: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2.3 Event</a:t>
            </a:r>
          </a:p>
        </p:txBody>
      </p:sp>
      <p:sp>
        <p:nvSpPr>
          <p:cNvPr id="9" name="文本框 83">
            <a:extLst>
              <a:ext uri="{FF2B5EF4-FFF2-40B4-BE49-F238E27FC236}">
                <a16:creationId xmlns:a16="http://schemas.microsoft.com/office/drawing/2014/main" id="{B4C78340-9C79-1562-A63D-B6B88AC31789}"/>
              </a:ext>
            </a:extLst>
          </p:cNvPr>
          <p:cNvSpPr txBox="1"/>
          <p:nvPr/>
        </p:nvSpPr>
        <p:spPr>
          <a:xfrm>
            <a:off x="1521655" y="5992080"/>
            <a:ext cx="2803288" cy="400110"/>
          </a:xfrm>
          <a:prstGeom prst="rect">
            <a:avLst/>
          </a:prstGeom>
          <a:noFill/>
        </p:spPr>
        <p:txBody>
          <a:bodyPr wrap="square" rtlCol="0">
            <a:spAutoFit/>
          </a:bodyPr>
          <a:lstStyle/>
          <a:p>
            <a:pPr algn="ctr"/>
            <a:r>
              <a:rPr lang="en-US" altLang="zh-CN" sz="2000" dirty="0">
                <a:solidFill>
                  <a:srgbClr val="46ADB0"/>
                </a:solidFill>
                <a:latin typeface="Times New Roman" panose="02020603050405020304" pitchFamily="18" charset="0"/>
              </a:rPr>
              <a:t>Full-Preemptive</a:t>
            </a:r>
          </a:p>
        </p:txBody>
      </p:sp>
      <p:sp>
        <p:nvSpPr>
          <p:cNvPr id="10" name="文本框 83">
            <a:extLst>
              <a:ext uri="{FF2B5EF4-FFF2-40B4-BE49-F238E27FC236}">
                <a16:creationId xmlns:a16="http://schemas.microsoft.com/office/drawing/2014/main" id="{9DF51188-B51C-D7E3-7480-4B0294236643}"/>
              </a:ext>
            </a:extLst>
          </p:cNvPr>
          <p:cNvSpPr txBox="1"/>
          <p:nvPr/>
        </p:nvSpPr>
        <p:spPr>
          <a:xfrm>
            <a:off x="7401889" y="5937412"/>
            <a:ext cx="2803288" cy="400110"/>
          </a:xfrm>
          <a:prstGeom prst="rect">
            <a:avLst/>
          </a:prstGeom>
          <a:noFill/>
        </p:spPr>
        <p:txBody>
          <a:bodyPr wrap="square" rtlCol="0">
            <a:spAutoFit/>
          </a:bodyPr>
          <a:lstStyle/>
          <a:p>
            <a:pPr algn="ctr"/>
            <a:r>
              <a:rPr lang="en-US" altLang="zh-CN" sz="2000" dirty="0">
                <a:solidFill>
                  <a:srgbClr val="46ADB0"/>
                </a:solidFill>
                <a:latin typeface="Times New Roman" panose="02020603050405020304" pitchFamily="18" charset="0"/>
              </a:rPr>
              <a:t>Non-Preemptive</a:t>
            </a:r>
          </a:p>
        </p:txBody>
      </p:sp>
      <p:pic>
        <p:nvPicPr>
          <p:cNvPr id="5" name="Picture 4">
            <a:extLst>
              <a:ext uri="{FF2B5EF4-FFF2-40B4-BE49-F238E27FC236}">
                <a16:creationId xmlns:a16="http://schemas.microsoft.com/office/drawing/2014/main" id="{44A6EECC-548D-A9E8-778E-5EB2E4431DEC}"/>
              </a:ext>
            </a:extLst>
          </p:cNvPr>
          <p:cNvPicPr>
            <a:picLocks noChangeAspect="1"/>
          </p:cNvPicPr>
          <p:nvPr/>
        </p:nvPicPr>
        <p:blipFill>
          <a:blip r:embed="rId5"/>
          <a:stretch>
            <a:fillRect/>
          </a:stretch>
        </p:blipFill>
        <p:spPr>
          <a:xfrm>
            <a:off x="1223301" y="4034055"/>
            <a:ext cx="3650150" cy="1887365"/>
          </a:xfrm>
          <a:prstGeom prst="rect">
            <a:avLst/>
          </a:prstGeom>
        </p:spPr>
      </p:pic>
      <p:pic>
        <p:nvPicPr>
          <p:cNvPr id="11" name="Picture 10">
            <a:extLst>
              <a:ext uri="{FF2B5EF4-FFF2-40B4-BE49-F238E27FC236}">
                <a16:creationId xmlns:a16="http://schemas.microsoft.com/office/drawing/2014/main" id="{09293127-5C33-68B0-303F-1936098BA80C}"/>
              </a:ext>
            </a:extLst>
          </p:cNvPr>
          <p:cNvPicPr>
            <a:picLocks noChangeAspect="1"/>
          </p:cNvPicPr>
          <p:nvPr/>
        </p:nvPicPr>
        <p:blipFill>
          <a:blip r:embed="rId6"/>
          <a:stretch>
            <a:fillRect/>
          </a:stretch>
        </p:blipFill>
        <p:spPr>
          <a:xfrm>
            <a:off x="6789379" y="4034055"/>
            <a:ext cx="3659204" cy="1887364"/>
          </a:xfrm>
          <a:prstGeom prst="rect">
            <a:avLst/>
          </a:prstGeom>
        </p:spPr>
      </p:pic>
    </p:spTree>
    <p:extLst>
      <p:ext uri="{BB962C8B-B14F-4D97-AF65-F5344CB8AC3E}">
        <p14:creationId xmlns:p14="http://schemas.microsoft.com/office/powerpoint/2010/main" val="20194895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2" name="文本框 83">
            <a:extLst>
              <a:ext uri="{FF2B5EF4-FFF2-40B4-BE49-F238E27FC236}">
                <a16:creationId xmlns:a16="http://schemas.microsoft.com/office/drawing/2014/main" id="{2B89EC1E-D1FD-0F54-C5CB-493659300EC8}"/>
              </a:ext>
            </a:extLst>
          </p:cNvPr>
          <p:cNvSpPr txBox="1"/>
          <p:nvPr/>
        </p:nvSpPr>
        <p:spPr>
          <a:xfrm>
            <a:off x="1367441" y="2283605"/>
            <a:ext cx="9328912"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During run-time every task has its own stack. The stack is either dynamically assigned to a task during its activation or statically allocated for a task during system initialization.</a:t>
            </a:r>
          </a:p>
          <a:p>
            <a:pPr marL="342900" indent="-342900">
              <a:buFont typeface="Arial" panose="020B0604020202020204" pitchFamily="34" charset="0"/>
              <a:buChar char="•"/>
            </a:pPr>
            <a:endParaRPr lang="en-US" sz="2000" dirty="0">
              <a:solidFill>
                <a:srgbClr val="46ADB0"/>
              </a:solidFill>
              <a:latin typeface="Times New Roman" panose="02020603050405020304" pitchFamily="18" charset="0"/>
            </a:endParaRP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Similar to interrupts, when a high-priority task preempts a low-priority task, the contents that need to be saved include register sets, local variables, and return addresses.</a:t>
            </a:r>
          </a:p>
          <a:p>
            <a:pPr marL="342900" indent="-342900">
              <a:buFont typeface="Arial" panose="020B0604020202020204" pitchFamily="34" charset="0"/>
              <a:buChar char="•"/>
            </a:pPr>
            <a:endParaRPr lang="en-US" altLang="zh-CN" sz="2000" dirty="0">
              <a:solidFill>
                <a:srgbClr val="46ADB0"/>
              </a:solidFill>
              <a:latin typeface="Times New Roman" panose="02020603050405020304" pitchFamily="18" charset="0"/>
            </a:endParaRP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AUTOSAR OS usually sets a separate stack area for each task (usually consuming RAM).</a:t>
            </a: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2.4 Task Stack</a:t>
            </a:r>
          </a:p>
        </p:txBody>
      </p:sp>
    </p:spTree>
    <p:extLst>
      <p:ext uri="{BB962C8B-B14F-4D97-AF65-F5344CB8AC3E}">
        <p14:creationId xmlns:p14="http://schemas.microsoft.com/office/powerpoint/2010/main" val="11272754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2" name="文本框 83">
            <a:extLst>
              <a:ext uri="{FF2B5EF4-FFF2-40B4-BE49-F238E27FC236}">
                <a16:creationId xmlns:a16="http://schemas.microsoft.com/office/drawing/2014/main" id="{2B89EC1E-D1FD-0F54-C5CB-493659300EC8}"/>
              </a:ext>
            </a:extLst>
          </p:cNvPr>
          <p:cNvSpPr txBox="1"/>
          <p:nvPr/>
        </p:nvSpPr>
        <p:spPr>
          <a:xfrm>
            <a:off x="1078717" y="1969571"/>
            <a:ext cx="353916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Full-Preemptive Task Stack </a:t>
            </a: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2.4 Task Stack</a:t>
            </a:r>
          </a:p>
        </p:txBody>
      </p:sp>
      <p:pic>
        <p:nvPicPr>
          <p:cNvPr id="6" name="Picture 5">
            <a:extLst>
              <a:ext uri="{FF2B5EF4-FFF2-40B4-BE49-F238E27FC236}">
                <a16:creationId xmlns:a16="http://schemas.microsoft.com/office/drawing/2014/main" id="{143C9A17-0264-92BB-946A-E0CE1C4D6C6B}"/>
              </a:ext>
            </a:extLst>
          </p:cNvPr>
          <p:cNvPicPr>
            <a:picLocks noChangeAspect="1"/>
          </p:cNvPicPr>
          <p:nvPr/>
        </p:nvPicPr>
        <p:blipFill>
          <a:blip r:embed="rId5"/>
          <a:stretch>
            <a:fillRect/>
          </a:stretch>
        </p:blipFill>
        <p:spPr>
          <a:xfrm>
            <a:off x="1078717" y="2396050"/>
            <a:ext cx="3323049" cy="3471022"/>
          </a:xfrm>
          <a:prstGeom prst="rect">
            <a:avLst/>
          </a:prstGeom>
        </p:spPr>
      </p:pic>
      <p:pic>
        <p:nvPicPr>
          <p:cNvPr id="8" name="Picture 7">
            <a:extLst>
              <a:ext uri="{FF2B5EF4-FFF2-40B4-BE49-F238E27FC236}">
                <a16:creationId xmlns:a16="http://schemas.microsoft.com/office/drawing/2014/main" id="{2622961E-038F-3330-45D2-FD7E8E7A6538}"/>
              </a:ext>
            </a:extLst>
          </p:cNvPr>
          <p:cNvPicPr>
            <a:picLocks noChangeAspect="1"/>
          </p:cNvPicPr>
          <p:nvPr/>
        </p:nvPicPr>
        <p:blipFill>
          <a:blip r:embed="rId6"/>
          <a:stretch>
            <a:fillRect/>
          </a:stretch>
        </p:blipFill>
        <p:spPr>
          <a:xfrm>
            <a:off x="7250064" y="2369681"/>
            <a:ext cx="3323049" cy="3483910"/>
          </a:xfrm>
          <a:prstGeom prst="rect">
            <a:avLst/>
          </a:prstGeom>
        </p:spPr>
      </p:pic>
      <p:sp>
        <p:nvSpPr>
          <p:cNvPr id="9" name="文本框 83">
            <a:extLst>
              <a:ext uri="{FF2B5EF4-FFF2-40B4-BE49-F238E27FC236}">
                <a16:creationId xmlns:a16="http://schemas.microsoft.com/office/drawing/2014/main" id="{CC705CEF-F638-363F-97D4-C22A5D9FE121}"/>
              </a:ext>
            </a:extLst>
          </p:cNvPr>
          <p:cNvSpPr txBox="1"/>
          <p:nvPr/>
        </p:nvSpPr>
        <p:spPr>
          <a:xfrm>
            <a:off x="7142008" y="1969571"/>
            <a:ext cx="3539163"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Non Preemptive Task Stack </a:t>
            </a:r>
          </a:p>
        </p:txBody>
      </p:sp>
    </p:spTree>
    <p:extLst>
      <p:ext uri="{BB962C8B-B14F-4D97-AF65-F5344CB8AC3E}">
        <p14:creationId xmlns:p14="http://schemas.microsoft.com/office/powerpoint/2010/main" val="406152491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2" name="文本框 83">
            <a:extLst>
              <a:ext uri="{FF2B5EF4-FFF2-40B4-BE49-F238E27FC236}">
                <a16:creationId xmlns:a16="http://schemas.microsoft.com/office/drawing/2014/main" id="{2B89EC1E-D1FD-0F54-C5CB-493659300EC8}"/>
              </a:ext>
            </a:extLst>
          </p:cNvPr>
          <p:cNvSpPr txBox="1"/>
          <p:nvPr/>
        </p:nvSpPr>
        <p:spPr>
          <a:xfrm>
            <a:off x="639106" y="2210267"/>
            <a:ext cx="10733665"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An Interrupt Service Routine (ISR) is a routine which is invoked from an interrupt source, such as </a:t>
            </a:r>
          </a:p>
          <a:p>
            <a:r>
              <a:rPr lang="en-US" sz="2000" dirty="0">
                <a:solidFill>
                  <a:srgbClr val="46ADB0"/>
                </a:solidFill>
                <a:latin typeface="Times New Roman" panose="02020603050405020304" pitchFamily="18" charset="0"/>
              </a:rPr>
              <a:t>      a timer or an external hardware event. </a:t>
            </a:r>
          </a:p>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ISRs have higher priority than all tasks and the scheduler. </a:t>
            </a:r>
          </a:p>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Addresses of ISRs is pointed in the vector table.</a:t>
            </a: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2.5 Interrupt Service Routine(ISR)</a:t>
            </a:r>
          </a:p>
        </p:txBody>
      </p:sp>
      <p:sp>
        <p:nvSpPr>
          <p:cNvPr id="5" name="文本框 83">
            <a:extLst>
              <a:ext uri="{FF2B5EF4-FFF2-40B4-BE49-F238E27FC236}">
                <a16:creationId xmlns:a16="http://schemas.microsoft.com/office/drawing/2014/main" id="{5FC64339-9427-44D6-5776-26E7A27D698A}"/>
              </a:ext>
            </a:extLst>
          </p:cNvPr>
          <p:cNvSpPr txBox="1"/>
          <p:nvPr/>
        </p:nvSpPr>
        <p:spPr>
          <a:xfrm>
            <a:off x="639106" y="4239728"/>
            <a:ext cx="10733665" cy="1323439"/>
          </a:xfrm>
          <a:prstGeom prst="rect">
            <a:avLst/>
          </a:prstGeom>
          <a:noFill/>
        </p:spPr>
        <p:txBody>
          <a:bodyPr wrap="square" rtlCol="0">
            <a:spAutoFit/>
          </a:bodyPr>
          <a:lstStyle/>
          <a:p>
            <a:r>
              <a:rPr lang="en-US" sz="2000" dirty="0">
                <a:solidFill>
                  <a:srgbClr val="46ADB0"/>
                </a:solidFill>
                <a:latin typeface="Times New Roman" panose="02020603050405020304" pitchFamily="18" charset="0"/>
              </a:rPr>
              <a:t>• ISRs can communicate with tasks by the following means:</a:t>
            </a:r>
          </a:p>
          <a:p>
            <a:r>
              <a:rPr lang="en-US" sz="2000" dirty="0">
                <a:solidFill>
                  <a:srgbClr val="46ADB0"/>
                </a:solidFill>
                <a:latin typeface="Times New Roman" panose="02020603050405020304" pitchFamily="18" charset="0"/>
              </a:rPr>
              <a:t>    - ISR can activate a task.</a:t>
            </a:r>
            <a:br>
              <a:rPr lang="en-US" sz="2000" dirty="0">
                <a:solidFill>
                  <a:srgbClr val="46ADB0"/>
                </a:solidFill>
                <a:latin typeface="Times New Roman" panose="02020603050405020304" pitchFamily="18" charset="0"/>
              </a:rPr>
            </a:br>
            <a:r>
              <a:rPr lang="en-US" sz="2000" dirty="0">
                <a:solidFill>
                  <a:srgbClr val="46ADB0"/>
                </a:solidFill>
                <a:latin typeface="Times New Roman" panose="02020603050405020304" pitchFamily="18" charset="0"/>
              </a:rPr>
              <a:t>    - ISR can send a state or an event message to a task.</a:t>
            </a:r>
            <a:br>
              <a:rPr lang="en-US" sz="2000" dirty="0">
                <a:solidFill>
                  <a:srgbClr val="46ADB0"/>
                </a:solidFill>
                <a:latin typeface="Times New Roman" panose="02020603050405020304" pitchFamily="18" charset="0"/>
              </a:rPr>
            </a:br>
            <a:r>
              <a:rPr lang="en-US" sz="2000" dirty="0">
                <a:solidFill>
                  <a:srgbClr val="46ADB0"/>
                </a:solidFill>
                <a:latin typeface="Times New Roman" panose="02020603050405020304" pitchFamily="18" charset="0"/>
              </a:rPr>
              <a:t>    - ISR can trigger a counter.</a:t>
            </a:r>
          </a:p>
        </p:txBody>
      </p:sp>
    </p:spTree>
    <p:extLst>
      <p:ext uri="{BB962C8B-B14F-4D97-AF65-F5344CB8AC3E}">
        <p14:creationId xmlns:p14="http://schemas.microsoft.com/office/powerpoint/2010/main" val="1934359516"/>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2.5 Interrupt Service Routine(ISR)</a:t>
            </a:r>
          </a:p>
        </p:txBody>
      </p:sp>
      <p:sp>
        <p:nvSpPr>
          <p:cNvPr id="6" name="文本框 83">
            <a:extLst>
              <a:ext uri="{FF2B5EF4-FFF2-40B4-BE49-F238E27FC236}">
                <a16:creationId xmlns:a16="http://schemas.microsoft.com/office/drawing/2014/main" id="{ED7EF599-1E9B-00DF-9B1C-E66F28DBCBB5}"/>
              </a:ext>
            </a:extLst>
          </p:cNvPr>
          <p:cNvSpPr txBox="1"/>
          <p:nvPr/>
        </p:nvSpPr>
        <p:spPr>
          <a:xfrm>
            <a:off x="878663" y="1756991"/>
            <a:ext cx="9964927" cy="2554545"/>
          </a:xfrm>
          <a:prstGeom prst="rect">
            <a:avLst/>
          </a:prstGeom>
          <a:noFill/>
        </p:spPr>
        <p:txBody>
          <a:bodyPr wrap="square" rtlCol="0">
            <a:spAutoFit/>
          </a:bodyPr>
          <a:lstStyle/>
          <a:p>
            <a:r>
              <a:rPr lang="en-US" sz="2000" dirty="0">
                <a:solidFill>
                  <a:srgbClr val="46ADB0"/>
                </a:solidFill>
                <a:latin typeface="Times New Roman" panose="02020603050405020304" pitchFamily="18" charset="0"/>
              </a:rPr>
              <a:t>• ISR Categories</a:t>
            </a:r>
          </a:p>
          <a:p>
            <a:r>
              <a:rPr lang="en-US" sz="2000" dirty="0">
                <a:solidFill>
                  <a:srgbClr val="46ADB0"/>
                </a:solidFill>
                <a:latin typeface="Times New Roman" panose="02020603050405020304" pitchFamily="18" charset="0"/>
              </a:rPr>
              <a:t> - ISR category 1: The ISR does not use an operating system service8. After the ISR is finished, processing continues exactly at the instruction where the interrupt has occurred, i.e. the interrupt has no influence on task management. ISRs of this category have the least overhead.</a:t>
            </a:r>
          </a:p>
          <a:p>
            <a:endParaRPr lang="en-US" sz="2000" dirty="0">
              <a:solidFill>
                <a:srgbClr val="46ADB0"/>
              </a:solidFill>
              <a:latin typeface="Times New Roman" panose="02020603050405020304" pitchFamily="18" charset="0"/>
            </a:endParaRPr>
          </a:p>
          <a:p>
            <a:r>
              <a:rPr lang="en-US" sz="2000" dirty="0">
                <a:solidFill>
                  <a:srgbClr val="46ADB0"/>
                </a:solidFill>
                <a:latin typeface="Times New Roman" panose="02020603050405020304" pitchFamily="18" charset="0"/>
              </a:rPr>
              <a:t> - ISR category 2:  The OSEK operating system provides an ISR-frame to prepare a run-time environment for a dedicated user routine. During system generation the user routine is assigned to the interrupt.</a:t>
            </a:r>
          </a:p>
        </p:txBody>
      </p:sp>
      <p:pic>
        <p:nvPicPr>
          <p:cNvPr id="8" name="Picture 7">
            <a:extLst>
              <a:ext uri="{FF2B5EF4-FFF2-40B4-BE49-F238E27FC236}">
                <a16:creationId xmlns:a16="http://schemas.microsoft.com/office/drawing/2014/main" id="{793981D6-D807-2B4E-8CB3-9924379C0AD3}"/>
              </a:ext>
            </a:extLst>
          </p:cNvPr>
          <p:cNvPicPr>
            <a:picLocks noChangeAspect="1"/>
          </p:cNvPicPr>
          <p:nvPr/>
        </p:nvPicPr>
        <p:blipFill>
          <a:blip r:embed="rId5"/>
          <a:stretch>
            <a:fillRect/>
          </a:stretch>
        </p:blipFill>
        <p:spPr>
          <a:xfrm>
            <a:off x="3063643" y="4131084"/>
            <a:ext cx="5059276" cy="2189836"/>
          </a:xfrm>
          <a:prstGeom prst="rect">
            <a:avLst/>
          </a:prstGeom>
        </p:spPr>
      </p:pic>
    </p:spTree>
    <p:extLst>
      <p:ext uri="{BB962C8B-B14F-4D97-AF65-F5344CB8AC3E}">
        <p14:creationId xmlns:p14="http://schemas.microsoft.com/office/powerpoint/2010/main" val="1081927436"/>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2.5 Interrupt Service Routine(ISR)</a:t>
            </a:r>
          </a:p>
        </p:txBody>
      </p:sp>
      <p:sp>
        <p:nvSpPr>
          <p:cNvPr id="6" name="文本框 83">
            <a:extLst>
              <a:ext uri="{FF2B5EF4-FFF2-40B4-BE49-F238E27FC236}">
                <a16:creationId xmlns:a16="http://schemas.microsoft.com/office/drawing/2014/main" id="{ED7EF599-1E9B-00DF-9B1C-E66F28DBCBB5}"/>
              </a:ext>
            </a:extLst>
          </p:cNvPr>
          <p:cNvSpPr txBox="1"/>
          <p:nvPr/>
        </p:nvSpPr>
        <p:spPr>
          <a:xfrm>
            <a:off x="878663" y="1756991"/>
            <a:ext cx="9964927" cy="2554545"/>
          </a:xfrm>
          <a:prstGeom prst="rect">
            <a:avLst/>
          </a:prstGeom>
          <a:noFill/>
        </p:spPr>
        <p:txBody>
          <a:bodyPr wrap="square" rtlCol="0">
            <a:spAutoFit/>
          </a:bodyPr>
          <a:lstStyle/>
          <a:p>
            <a:r>
              <a:rPr lang="en-US" sz="2000" dirty="0">
                <a:solidFill>
                  <a:srgbClr val="46ADB0"/>
                </a:solidFill>
                <a:latin typeface="Times New Roman" panose="02020603050405020304" pitchFamily="18" charset="0"/>
              </a:rPr>
              <a:t>• ISR Categories</a:t>
            </a:r>
          </a:p>
          <a:p>
            <a:r>
              <a:rPr lang="en-US" sz="2000" dirty="0">
                <a:solidFill>
                  <a:srgbClr val="46ADB0"/>
                </a:solidFill>
                <a:latin typeface="Times New Roman" panose="02020603050405020304" pitchFamily="18" charset="0"/>
              </a:rPr>
              <a:t> - ISR category 1: The ISR does not use an operating system service8. After the ISR is finished, processing continues exactly at the instruction where the interrupt has occurred, i.e. the interrupt has no influence on task management. ISRs of this category have the least overhead.</a:t>
            </a:r>
          </a:p>
          <a:p>
            <a:endParaRPr lang="en-US" sz="2000" dirty="0">
              <a:solidFill>
                <a:srgbClr val="46ADB0"/>
              </a:solidFill>
              <a:latin typeface="Times New Roman" panose="02020603050405020304" pitchFamily="18" charset="0"/>
            </a:endParaRPr>
          </a:p>
          <a:p>
            <a:r>
              <a:rPr lang="en-US" sz="2000" dirty="0">
                <a:solidFill>
                  <a:srgbClr val="46ADB0"/>
                </a:solidFill>
                <a:latin typeface="Times New Roman" panose="02020603050405020304" pitchFamily="18" charset="0"/>
              </a:rPr>
              <a:t> - ISR category 2:  The OSEK operating system provides an ISR-frame to prepare a run-time environment for a dedicated user routine. During system generation the user routine is assigned to the interrupt.</a:t>
            </a:r>
          </a:p>
        </p:txBody>
      </p:sp>
      <p:pic>
        <p:nvPicPr>
          <p:cNvPr id="8" name="Picture 7">
            <a:extLst>
              <a:ext uri="{FF2B5EF4-FFF2-40B4-BE49-F238E27FC236}">
                <a16:creationId xmlns:a16="http://schemas.microsoft.com/office/drawing/2014/main" id="{793981D6-D807-2B4E-8CB3-9924379C0AD3}"/>
              </a:ext>
            </a:extLst>
          </p:cNvPr>
          <p:cNvPicPr>
            <a:picLocks noChangeAspect="1"/>
          </p:cNvPicPr>
          <p:nvPr/>
        </p:nvPicPr>
        <p:blipFill>
          <a:blip r:embed="rId5"/>
          <a:stretch>
            <a:fillRect/>
          </a:stretch>
        </p:blipFill>
        <p:spPr>
          <a:xfrm>
            <a:off x="3063643" y="4131084"/>
            <a:ext cx="5059276" cy="2189836"/>
          </a:xfrm>
          <a:prstGeom prst="rect">
            <a:avLst/>
          </a:prstGeom>
        </p:spPr>
      </p:pic>
    </p:spTree>
    <p:extLst>
      <p:ext uri="{BB962C8B-B14F-4D97-AF65-F5344CB8AC3E}">
        <p14:creationId xmlns:p14="http://schemas.microsoft.com/office/powerpoint/2010/main" val="172241872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2.6 Counter and Alarm</a:t>
            </a:r>
          </a:p>
        </p:txBody>
      </p:sp>
      <p:sp>
        <p:nvSpPr>
          <p:cNvPr id="6" name="文本框 83">
            <a:extLst>
              <a:ext uri="{FF2B5EF4-FFF2-40B4-BE49-F238E27FC236}">
                <a16:creationId xmlns:a16="http://schemas.microsoft.com/office/drawing/2014/main" id="{ED7EF599-1E9B-00DF-9B1C-E66F28DBCBB5}"/>
              </a:ext>
            </a:extLst>
          </p:cNvPr>
          <p:cNvSpPr txBox="1"/>
          <p:nvPr/>
        </p:nvSpPr>
        <p:spPr>
          <a:xfrm>
            <a:off x="437322" y="2235705"/>
            <a:ext cx="5155959" cy="317009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Alarm </a:t>
            </a:r>
          </a:p>
          <a:p>
            <a:pPr marL="342900" indent="-342900">
              <a:buFontTx/>
              <a:buChar char="-"/>
            </a:pPr>
            <a:r>
              <a:rPr lang="en-US" sz="2000" dirty="0">
                <a:solidFill>
                  <a:srgbClr val="46ADB0"/>
                </a:solidFill>
                <a:latin typeface="Times New Roman" panose="02020603050405020304" pitchFamily="18" charset="0"/>
              </a:rPr>
              <a:t>The alarm management allows the user link task activation or event setting to a certain counter value.</a:t>
            </a:r>
          </a:p>
          <a:p>
            <a:r>
              <a:rPr lang="en-US" sz="2000" dirty="0">
                <a:solidFill>
                  <a:srgbClr val="46ADB0"/>
                </a:solidFill>
                <a:latin typeface="Times New Roman" panose="02020603050405020304" pitchFamily="18" charset="0"/>
              </a:rPr>
              <a:t>Ex:</a:t>
            </a:r>
          </a:p>
          <a:p>
            <a:endParaRPr lang="en-US" sz="2000" dirty="0">
              <a:solidFill>
                <a:srgbClr val="46ADB0"/>
              </a:solidFill>
              <a:latin typeface="Times New Roman" panose="02020603050405020304" pitchFamily="18" charset="0"/>
            </a:endParaRPr>
          </a:p>
          <a:p>
            <a:r>
              <a:rPr lang="en-US" sz="2000" dirty="0">
                <a:solidFill>
                  <a:srgbClr val="46ADB0"/>
                </a:solidFill>
                <a:latin typeface="Times New Roman" panose="02020603050405020304" pitchFamily="18" charset="0"/>
              </a:rPr>
              <a:t>- Activate a certain task, after the counter has been advanced 60 times</a:t>
            </a:r>
          </a:p>
          <a:p>
            <a:r>
              <a:rPr lang="en-US" sz="2000" dirty="0">
                <a:solidFill>
                  <a:srgbClr val="46ADB0"/>
                </a:solidFill>
                <a:latin typeface="Times New Roman" panose="02020603050405020304" pitchFamily="18" charset="0"/>
              </a:rPr>
              <a:t>- Set a certain event, after the counter has reached a value of 90</a:t>
            </a:r>
          </a:p>
        </p:txBody>
      </p:sp>
      <p:pic>
        <p:nvPicPr>
          <p:cNvPr id="5" name="Picture 4">
            <a:extLst>
              <a:ext uri="{FF2B5EF4-FFF2-40B4-BE49-F238E27FC236}">
                <a16:creationId xmlns:a16="http://schemas.microsoft.com/office/drawing/2014/main" id="{7E751896-38AF-2B6D-964C-B3C874CA7B11}"/>
              </a:ext>
            </a:extLst>
          </p:cNvPr>
          <p:cNvPicPr>
            <a:picLocks noChangeAspect="1"/>
          </p:cNvPicPr>
          <p:nvPr/>
        </p:nvPicPr>
        <p:blipFill>
          <a:blip r:embed="rId5"/>
          <a:stretch>
            <a:fillRect/>
          </a:stretch>
        </p:blipFill>
        <p:spPr>
          <a:xfrm>
            <a:off x="5966578" y="2105802"/>
            <a:ext cx="5673909" cy="2894538"/>
          </a:xfrm>
          <a:prstGeom prst="rect">
            <a:avLst/>
          </a:prstGeom>
        </p:spPr>
      </p:pic>
    </p:spTree>
    <p:extLst>
      <p:ext uri="{BB962C8B-B14F-4D97-AF65-F5344CB8AC3E}">
        <p14:creationId xmlns:p14="http://schemas.microsoft.com/office/powerpoint/2010/main" val="92709987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 Counter and Alarm</a:t>
            </a:r>
          </a:p>
        </p:txBody>
      </p:sp>
      <p:sp>
        <p:nvSpPr>
          <p:cNvPr id="6" name="文本框 83">
            <a:extLst>
              <a:ext uri="{FF2B5EF4-FFF2-40B4-BE49-F238E27FC236}">
                <a16:creationId xmlns:a16="http://schemas.microsoft.com/office/drawing/2014/main" id="{ED7EF599-1E9B-00DF-9B1C-E66F28DBCBB5}"/>
              </a:ext>
            </a:extLst>
          </p:cNvPr>
          <p:cNvSpPr txBox="1"/>
          <p:nvPr/>
        </p:nvSpPr>
        <p:spPr>
          <a:xfrm>
            <a:off x="697820" y="2613392"/>
            <a:ext cx="4895461" cy="193899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Counter </a:t>
            </a:r>
          </a:p>
          <a:p>
            <a:r>
              <a:rPr lang="en-US" sz="2000" dirty="0">
                <a:solidFill>
                  <a:srgbClr val="46ADB0"/>
                </a:solidFill>
                <a:latin typeface="Times New Roman" panose="02020603050405020304" pitchFamily="18" charset="0"/>
              </a:rPr>
              <a:t>- Counter is used for identifying the activation time of Task/ Event in OS.</a:t>
            </a:r>
          </a:p>
          <a:p>
            <a:r>
              <a:rPr lang="en-US" sz="2000" dirty="0">
                <a:solidFill>
                  <a:srgbClr val="46ADB0"/>
                </a:solidFill>
                <a:latin typeface="Times New Roman" panose="02020603050405020304" pitchFamily="18" charset="0"/>
              </a:rPr>
              <a:t>- Counter is linked to hardware timer(GPT).</a:t>
            </a:r>
          </a:p>
          <a:p>
            <a:r>
              <a:rPr lang="en-US" sz="2000" dirty="0">
                <a:solidFill>
                  <a:srgbClr val="46ADB0"/>
                </a:solidFill>
                <a:latin typeface="Times New Roman" panose="02020603050405020304" pitchFamily="18" charset="0"/>
              </a:rPr>
              <a:t>- An increment of the HW-counter by one shall be called “tick”.</a:t>
            </a:r>
          </a:p>
        </p:txBody>
      </p:sp>
      <p:pic>
        <p:nvPicPr>
          <p:cNvPr id="5" name="Picture 4">
            <a:extLst>
              <a:ext uri="{FF2B5EF4-FFF2-40B4-BE49-F238E27FC236}">
                <a16:creationId xmlns:a16="http://schemas.microsoft.com/office/drawing/2014/main" id="{7E751896-38AF-2B6D-964C-B3C874CA7B11}"/>
              </a:ext>
            </a:extLst>
          </p:cNvPr>
          <p:cNvPicPr>
            <a:picLocks noChangeAspect="1"/>
          </p:cNvPicPr>
          <p:nvPr/>
        </p:nvPicPr>
        <p:blipFill>
          <a:blip r:embed="rId5"/>
          <a:stretch>
            <a:fillRect/>
          </a:stretch>
        </p:blipFill>
        <p:spPr>
          <a:xfrm>
            <a:off x="5892807" y="2135619"/>
            <a:ext cx="5673909" cy="2894538"/>
          </a:xfrm>
          <a:prstGeom prst="rect">
            <a:avLst/>
          </a:prstGeom>
        </p:spPr>
      </p:pic>
    </p:spTree>
    <p:extLst>
      <p:ext uri="{BB962C8B-B14F-4D97-AF65-F5344CB8AC3E}">
        <p14:creationId xmlns:p14="http://schemas.microsoft.com/office/powerpoint/2010/main" val="17064769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4789"/>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2.7 Resource Management</a:t>
            </a:r>
          </a:p>
        </p:txBody>
      </p:sp>
      <p:sp>
        <p:nvSpPr>
          <p:cNvPr id="12" name="文本框 83">
            <a:extLst>
              <a:ext uri="{FF2B5EF4-FFF2-40B4-BE49-F238E27FC236}">
                <a16:creationId xmlns:a16="http://schemas.microsoft.com/office/drawing/2014/main" id="{8FFA651E-6B55-51C6-1D85-9B39374D6D75}"/>
              </a:ext>
            </a:extLst>
          </p:cNvPr>
          <p:cNvSpPr txBox="1"/>
          <p:nvPr/>
        </p:nvSpPr>
        <p:spPr>
          <a:xfrm>
            <a:off x="669750" y="2142018"/>
            <a:ext cx="10852500"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The resource management is used to co-ordinate concurrent accesses of several tasks with different priorities to shared resources, e.g. management entities (scheduler), program sequences, memory or hardware areas.</a:t>
            </a:r>
          </a:p>
          <a:p>
            <a:pPr marL="342900" indent="-342900">
              <a:buFont typeface="Arial" panose="020B0604020202020204" pitchFamily="34" charset="0"/>
              <a:buChar char="•"/>
            </a:pPr>
            <a:endParaRPr lang="en-US" altLang="zh-CN" sz="2000" dirty="0">
              <a:solidFill>
                <a:srgbClr val="46ADB0"/>
              </a:solidFill>
              <a:latin typeface="Times New Roman" panose="02020603050405020304" pitchFamily="18" charset="0"/>
            </a:endParaRPr>
          </a:p>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Resource management ensures that</a:t>
            </a:r>
            <a:br>
              <a:rPr lang="en-US" sz="2000" dirty="0">
                <a:solidFill>
                  <a:srgbClr val="46ADB0"/>
                </a:solidFill>
                <a:latin typeface="Times New Roman" panose="02020603050405020304" pitchFamily="18" charset="0"/>
              </a:rPr>
            </a:br>
            <a:r>
              <a:rPr lang="en-US" sz="2000" dirty="0">
                <a:solidFill>
                  <a:srgbClr val="46ADB0"/>
                </a:solidFill>
                <a:latin typeface="Times New Roman" panose="02020603050405020304" pitchFamily="18" charset="0"/>
              </a:rPr>
              <a:t>- Two tasks cannot occupy the same resource at the same time.</a:t>
            </a:r>
            <a:br>
              <a:rPr lang="en-US" sz="2000" dirty="0">
                <a:solidFill>
                  <a:srgbClr val="46ADB0"/>
                </a:solidFill>
                <a:latin typeface="Times New Roman" panose="02020603050405020304" pitchFamily="18" charset="0"/>
              </a:rPr>
            </a:br>
            <a:r>
              <a:rPr lang="en-US" sz="2000" dirty="0">
                <a:solidFill>
                  <a:srgbClr val="46ADB0"/>
                </a:solidFill>
                <a:latin typeface="Times New Roman" panose="02020603050405020304" pitchFamily="18" charset="0"/>
              </a:rPr>
              <a:t>- Priority inversion can not occur.</a:t>
            </a:r>
            <a:br>
              <a:rPr lang="en-US" sz="2000" dirty="0">
                <a:solidFill>
                  <a:srgbClr val="46ADB0"/>
                </a:solidFill>
                <a:latin typeface="Times New Roman" panose="02020603050405020304" pitchFamily="18" charset="0"/>
              </a:rPr>
            </a:br>
            <a:r>
              <a:rPr lang="en-US" sz="2000" dirty="0">
                <a:solidFill>
                  <a:srgbClr val="46ADB0"/>
                </a:solidFill>
                <a:latin typeface="Times New Roman" panose="02020603050405020304" pitchFamily="18" charset="0"/>
              </a:rPr>
              <a:t>- Deadlocks do not occur by use of these resources.</a:t>
            </a:r>
            <a:br>
              <a:rPr lang="en-US" sz="2000" dirty="0">
                <a:solidFill>
                  <a:srgbClr val="46ADB0"/>
                </a:solidFill>
                <a:latin typeface="Times New Roman" panose="02020603050405020304" pitchFamily="18" charset="0"/>
              </a:rPr>
            </a:br>
            <a:r>
              <a:rPr lang="en-US" sz="2000" dirty="0">
                <a:solidFill>
                  <a:srgbClr val="46ADB0"/>
                </a:solidFill>
                <a:latin typeface="Times New Roman" panose="02020603050405020304" pitchFamily="18" charset="0"/>
              </a:rPr>
              <a:t>- Access to resources never results in a waiting state</a:t>
            </a:r>
            <a:endParaRPr lang="en-US" altLang="zh-CN" sz="2000" dirty="0">
              <a:solidFill>
                <a:srgbClr val="46ADB0"/>
              </a:solidFill>
              <a:latin typeface="Times New Roman" panose="02020603050405020304" pitchFamily="18" charset="0"/>
            </a:endParaRPr>
          </a:p>
        </p:txBody>
      </p:sp>
    </p:spTree>
    <p:extLst>
      <p:ext uri="{BB962C8B-B14F-4D97-AF65-F5344CB8AC3E}">
        <p14:creationId xmlns:p14="http://schemas.microsoft.com/office/powerpoint/2010/main" val="144549770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4789"/>
            <a:ext cx="3694561" cy="1015663"/>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2.7 Resource Management</a:t>
            </a:r>
          </a:p>
          <a:p>
            <a:r>
              <a:rPr lang="en-US" altLang="zh-CN" sz="2000" dirty="0">
                <a:solidFill>
                  <a:srgbClr val="46ADB0"/>
                </a:solidFill>
                <a:latin typeface="Times New Roman" panose="02020603050405020304" pitchFamily="18" charset="0"/>
              </a:rPr>
              <a:t>2.7.1 </a:t>
            </a:r>
            <a:r>
              <a:rPr lang="en-US" sz="2000" dirty="0">
                <a:solidFill>
                  <a:srgbClr val="46ADB0"/>
                </a:solidFill>
                <a:latin typeface="Times New Roman" panose="02020603050405020304" pitchFamily="18" charset="0"/>
              </a:rPr>
              <a:t>Priority</a:t>
            </a:r>
            <a:r>
              <a:rPr lang="en-US" sz="2000" b="0" i="0" dirty="0">
                <a:effectLst/>
                <a:highlight>
                  <a:srgbClr val="FFFFFF"/>
                </a:highlight>
                <a:latin typeface="Times New Roman" panose="02020603050405020304" pitchFamily="18" charset="0"/>
              </a:rPr>
              <a:t> </a:t>
            </a:r>
            <a:r>
              <a:rPr lang="en-US" sz="2000" dirty="0">
                <a:solidFill>
                  <a:srgbClr val="46ADB0"/>
                </a:solidFill>
                <a:latin typeface="Times New Roman" panose="02020603050405020304" pitchFamily="18" charset="0"/>
              </a:rPr>
              <a:t>inversion</a:t>
            </a:r>
            <a:endParaRPr lang="en-US" altLang="zh-CN" sz="2000" dirty="0">
              <a:solidFill>
                <a:srgbClr val="46ADB0"/>
              </a:solidFill>
              <a:latin typeface="Times New Roman" panose="02020603050405020304" pitchFamily="18" charset="0"/>
            </a:endParaRPr>
          </a:p>
        </p:txBody>
      </p:sp>
      <p:sp>
        <p:nvSpPr>
          <p:cNvPr id="12" name="文本框 83">
            <a:extLst>
              <a:ext uri="{FF2B5EF4-FFF2-40B4-BE49-F238E27FC236}">
                <a16:creationId xmlns:a16="http://schemas.microsoft.com/office/drawing/2014/main" id="{8FFA651E-6B55-51C6-1D85-9B39374D6D75}"/>
              </a:ext>
            </a:extLst>
          </p:cNvPr>
          <p:cNvSpPr txBox="1"/>
          <p:nvPr/>
        </p:nvSpPr>
        <p:spPr>
          <a:xfrm>
            <a:off x="981538" y="2331446"/>
            <a:ext cx="1006988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Priority</a:t>
            </a:r>
            <a:r>
              <a:rPr lang="en-US" sz="2000" b="0" i="0" dirty="0">
                <a:effectLst/>
                <a:highlight>
                  <a:srgbClr val="FFFFFF"/>
                </a:highlight>
                <a:latin typeface="Times New Roman" panose="02020603050405020304" pitchFamily="18" charset="0"/>
              </a:rPr>
              <a:t> </a:t>
            </a:r>
            <a:r>
              <a:rPr lang="en-US" sz="2000" dirty="0">
                <a:solidFill>
                  <a:srgbClr val="46ADB0"/>
                </a:solidFill>
                <a:latin typeface="Times New Roman" panose="02020603050405020304" pitchFamily="18" charset="0"/>
              </a:rPr>
              <a:t>inversion: Lower-priority task delays the execution of higher-priority task. It is a typical problem of common synchronization mechanisms.</a:t>
            </a:r>
          </a:p>
        </p:txBody>
      </p:sp>
      <p:pic>
        <p:nvPicPr>
          <p:cNvPr id="5" name="Picture 4">
            <a:extLst>
              <a:ext uri="{FF2B5EF4-FFF2-40B4-BE49-F238E27FC236}">
                <a16:creationId xmlns:a16="http://schemas.microsoft.com/office/drawing/2014/main" id="{AB411EA7-F9A4-7F13-5FAD-3F92DE66E717}"/>
              </a:ext>
            </a:extLst>
          </p:cNvPr>
          <p:cNvPicPr>
            <a:picLocks noChangeAspect="1"/>
          </p:cNvPicPr>
          <p:nvPr/>
        </p:nvPicPr>
        <p:blipFill>
          <a:blip r:embed="rId5"/>
          <a:stretch>
            <a:fillRect/>
          </a:stretch>
        </p:blipFill>
        <p:spPr>
          <a:xfrm>
            <a:off x="2761315" y="3182575"/>
            <a:ext cx="6669369" cy="2691356"/>
          </a:xfrm>
          <a:prstGeom prst="rect">
            <a:avLst/>
          </a:prstGeom>
        </p:spPr>
      </p:pic>
    </p:spTree>
    <p:extLst>
      <p:ext uri="{BB962C8B-B14F-4D97-AF65-F5344CB8AC3E}">
        <p14:creationId xmlns:p14="http://schemas.microsoft.com/office/powerpoint/2010/main" val="418176217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5">
            <a:extLst>
              <a:ext uri="{FF2B5EF4-FFF2-40B4-BE49-F238E27FC236}">
                <a16:creationId xmlns:a16="http://schemas.microsoft.com/office/drawing/2014/main" id="{6ECE0C2E-75F6-3BE0-F642-9AECC604E0A1}"/>
              </a:ext>
            </a:extLst>
          </p:cNvPr>
          <p:cNvPicPr>
            <a:picLocks noChangeAspect="1"/>
          </p:cNvPicPr>
          <p:nvPr/>
        </p:nvPicPr>
        <p:blipFill>
          <a:blip r:embed="rId2"/>
          <a:stretch>
            <a:fillRect/>
          </a:stretch>
        </p:blipFill>
        <p:spPr>
          <a:xfrm>
            <a:off x="6177064" y="0"/>
            <a:ext cx="6014936" cy="1099226"/>
          </a:xfrm>
          <a:prstGeom prst="rect">
            <a:avLst/>
          </a:prstGeom>
        </p:spPr>
      </p:pic>
      <p:pic>
        <p:nvPicPr>
          <p:cNvPr id="2" name="图片 1">
            <a:extLst>
              <a:ext uri="{FF2B5EF4-FFF2-40B4-BE49-F238E27FC236}">
                <a16:creationId xmlns:a16="http://schemas.microsoft.com/office/drawing/2014/main" id="{605D0FC9-887A-9E77-95D5-E6F23437C54B}"/>
              </a:ext>
            </a:extLst>
          </p:cNvPr>
          <p:cNvPicPr>
            <a:picLocks noChangeAspect="1"/>
          </p:cNvPicPr>
          <p:nvPr/>
        </p:nvPicPr>
        <p:blipFill>
          <a:blip r:embed="rId3"/>
          <a:srcRect/>
          <a:stretch>
            <a:fillRect/>
          </a:stretch>
        </p:blipFill>
        <p:spPr>
          <a:xfrm>
            <a:off x="6177064" y="1099226"/>
            <a:ext cx="6014936" cy="5758774"/>
          </a:xfrm>
          <a:prstGeom prst="roundRect">
            <a:avLst>
              <a:gd name="adj" fmla="val 4900"/>
            </a:avLst>
          </a:prstGeom>
        </p:spPr>
      </p:pic>
      <p:pic>
        <p:nvPicPr>
          <p:cNvPr id="15" name="图片 14"/>
          <p:cNvPicPr>
            <a:picLocks noChangeAspect="1"/>
          </p:cNvPicPr>
          <p:nvPr/>
        </p:nvPicPr>
        <p:blipFill>
          <a:blip r:embed="rId4"/>
          <a:stretch>
            <a:fillRect/>
          </a:stretch>
        </p:blipFill>
        <p:spPr>
          <a:xfrm>
            <a:off x="8523736" y="0"/>
            <a:ext cx="1321591" cy="886857"/>
          </a:xfrm>
          <a:prstGeom prst="rect">
            <a:avLst/>
          </a:prstGeom>
        </p:spPr>
      </p:pic>
      <p:sp>
        <p:nvSpPr>
          <p:cNvPr id="20" name="文本框 19"/>
          <p:cNvSpPr txBox="1"/>
          <p:nvPr/>
        </p:nvSpPr>
        <p:spPr>
          <a:xfrm>
            <a:off x="0" y="1720840"/>
            <a:ext cx="5826868" cy="3416320"/>
          </a:xfrm>
          <a:prstGeom prst="rect">
            <a:avLst/>
          </a:prstGeom>
          <a:noFill/>
        </p:spPr>
        <p:txBody>
          <a:bodyPr wrap="square" rtlCol="0">
            <a:spAutoFit/>
          </a:bodyPr>
          <a:lstStyle/>
          <a:p>
            <a:pPr algn="ctr"/>
            <a:r>
              <a:rPr kumimoji="1" lang="en-US" sz="7200" dirty="0">
                <a:solidFill>
                  <a:srgbClr val="57B4B7"/>
                </a:solidFill>
                <a:latin typeface="Stencil" panose="040409050D0802020404" pitchFamily="82" charset="0"/>
                <a:ea typeface="思源黑体 Medium" panose="020B0400000000000000" charset="-122"/>
                <a:cs typeface="Calibri" panose="020F0502020204030204" charset="0"/>
              </a:rPr>
              <a:t>AUTOSAR</a:t>
            </a:r>
          </a:p>
          <a:p>
            <a:pPr algn="ctr"/>
            <a:r>
              <a:rPr kumimoji="1" lang="en-US" sz="7200" dirty="0">
                <a:solidFill>
                  <a:srgbClr val="57B4B7"/>
                </a:solidFill>
                <a:latin typeface="Stencil" panose="040409050D0802020404" pitchFamily="82" charset="0"/>
                <a:ea typeface="思源黑体 Medium" panose="020B0400000000000000" charset="-122"/>
                <a:cs typeface="Calibri" panose="020F0502020204030204" charset="0"/>
              </a:rPr>
              <a:t> OPERATING </a:t>
            </a:r>
          </a:p>
          <a:p>
            <a:pPr algn="ctr"/>
            <a:r>
              <a:rPr kumimoji="1" lang="en-US" sz="7200" dirty="0">
                <a:solidFill>
                  <a:srgbClr val="57B4B7"/>
                </a:solidFill>
                <a:latin typeface="Stencil" panose="040409050D0802020404" pitchFamily="82" charset="0"/>
                <a:ea typeface="思源黑体 Medium" panose="020B0400000000000000" charset="-122"/>
                <a:cs typeface="Calibri" panose="020F0502020204030204" charset="0"/>
              </a:rPr>
              <a:t>SYSTEM</a:t>
            </a:r>
            <a:endParaRPr kumimoji="1" lang="en-US" altLang="zh-CN" sz="7200" dirty="0">
              <a:solidFill>
                <a:srgbClr val="57B4B7"/>
              </a:solidFill>
              <a:latin typeface="Stencil" panose="040409050D0802020404" pitchFamily="82" charset="0"/>
              <a:ea typeface="思源黑体 Medium" panose="020B0400000000000000" charset="-122"/>
              <a:cs typeface="Calibri" panose="020F0502020204030204" charset="0"/>
            </a:endParaRPr>
          </a:p>
        </p:txBody>
      </p:sp>
    </p:spTree>
    <p:extLst>
      <p:ext uri="{BB962C8B-B14F-4D97-AF65-F5344CB8AC3E}">
        <p14:creationId xmlns:p14="http://schemas.microsoft.com/office/powerpoint/2010/main" val="215225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4789"/>
            <a:ext cx="3694561" cy="1015663"/>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2.7 Resource Management</a:t>
            </a:r>
          </a:p>
          <a:p>
            <a:r>
              <a:rPr lang="en-US" altLang="zh-CN" sz="2000" dirty="0">
                <a:solidFill>
                  <a:srgbClr val="46ADB0"/>
                </a:solidFill>
                <a:latin typeface="Times New Roman" panose="02020603050405020304" pitchFamily="18" charset="0"/>
              </a:rPr>
              <a:t>2.7.2 Deadlocks</a:t>
            </a:r>
          </a:p>
        </p:txBody>
      </p:sp>
      <p:sp>
        <p:nvSpPr>
          <p:cNvPr id="12" name="文本框 83">
            <a:extLst>
              <a:ext uri="{FF2B5EF4-FFF2-40B4-BE49-F238E27FC236}">
                <a16:creationId xmlns:a16="http://schemas.microsoft.com/office/drawing/2014/main" id="{8FFA651E-6B55-51C6-1D85-9B39374D6D75}"/>
              </a:ext>
            </a:extLst>
          </p:cNvPr>
          <p:cNvSpPr txBox="1"/>
          <p:nvPr/>
        </p:nvSpPr>
        <p:spPr>
          <a:xfrm>
            <a:off x="1045333" y="2619416"/>
            <a:ext cx="983177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Deadlocks:  Another typical problem of common synchronization mechanisms, such as the use of semaphores, is the problem of deadlocks. In this case deadlock means the impossibility of task execution due to infinite waiting for mutually locked resources.</a:t>
            </a:r>
          </a:p>
        </p:txBody>
      </p:sp>
      <p:pic>
        <p:nvPicPr>
          <p:cNvPr id="6" name="Picture 5">
            <a:extLst>
              <a:ext uri="{FF2B5EF4-FFF2-40B4-BE49-F238E27FC236}">
                <a16:creationId xmlns:a16="http://schemas.microsoft.com/office/drawing/2014/main" id="{67FC31A1-09A2-0041-C032-3DFCEA3D1960}"/>
              </a:ext>
            </a:extLst>
          </p:cNvPr>
          <p:cNvPicPr>
            <a:picLocks noChangeAspect="1"/>
          </p:cNvPicPr>
          <p:nvPr/>
        </p:nvPicPr>
        <p:blipFill>
          <a:blip r:embed="rId5"/>
          <a:stretch>
            <a:fillRect/>
          </a:stretch>
        </p:blipFill>
        <p:spPr>
          <a:xfrm>
            <a:off x="2894765" y="3835134"/>
            <a:ext cx="6402470" cy="2228422"/>
          </a:xfrm>
          <a:prstGeom prst="rect">
            <a:avLst/>
          </a:prstGeom>
        </p:spPr>
      </p:pic>
    </p:spTree>
    <p:extLst>
      <p:ext uri="{BB962C8B-B14F-4D97-AF65-F5344CB8AC3E}">
        <p14:creationId xmlns:p14="http://schemas.microsoft.com/office/powerpoint/2010/main" val="243592050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4789"/>
            <a:ext cx="3694561" cy="1323439"/>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2.7 Resource Management</a:t>
            </a:r>
          </a:p>
          <a:p>
            <a:r>
              <a:rPr lang="en-US" altLang="zh-CN" sz="2000" dirty="0">
                <a:solidFill>
                  <a:srgbClr val="46ADB0"/>
                </a:solidFill>
                <a:latin typeface="Times New Roman" panose="02020603050405020304" pitchFamily="18" charset="0"/>
              </a:rPr>
              <a:t>2.7.3 </a:t>
            </a:r>
            <a:r>
              <a:rPr lang="en-US" sz="2000" dirty="0">
                <a:solidFill>
                  <a:srgbClr val="46ADB0"/>
                </a:solidFill>
                <a:latin typeface="Times New Roman" panose="02020603050405020304" pitchFamily="18" charset="0"/>
              </a:rPr>
              <a:t>Priority Ceiling Protocol</a:t>
            </a:r>
          </a:p>
          <a:p>
            <a:endParaRPr lang="en-US" altLang="zh-CN" sz="2000" dirty="0">
              <a:solidFill>
                <a:srgbClr val="46ADB0"/>
              </a:solidFill>
              <a:latin typeface="Times New Roman" panose="02020603050405020304" pitchFamily="18" charset="0"/>
            </a:endParaRPr>
          </a:p>
        </p:txBody>
      </p:sp>
      <p:sp>
        <p:nvSpPr>
          <p:cNvPr id="12" name="文本框 83">
            <a:extLst>
              <a:ext uri="{FF2B5EF4-FFF2-40B4-BE49-F238E27FC236}">
                <a16:creationId xmlns:a16="http://schemas.microsoft.com/office/drawing/2014/main" id="{8FFA651E-6B55-51C6-1D85-9B39374D6D75}"/>
              </a:ext>
            </a:extLst>
          </p:cNvPr>
          <p:cNvSpPr txBox="1"/>
          <p:nvPr/>
        </p:nvSpPr>
        <p:spPr>
          <a:xfrm>
            <a:off x="641298" y="2318228"/>
            <a:ext cx="10733664"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At the system generation, to each resource its own ceiling priority is statically assigned. The ceiling priority shall be set at least to the highest priority of all tasks that access a resource or any of the resources linked to this resource. The ceiling priority shall be lower than the lowest priority of all tasks that do not access the resource, and which have priorities higher than the highest priority of all tasks that access the resource.</a:t>
            </a:r>
          </a:p>
          <a:p>
            <a:pPr marL="342900" indent="-342900">
              <a:buFont typeface="Arial" panose="020B0604020202020204" pitchFamily="34" charset="0"/>
              <a:buChar char="•"/>
            </a:pPr>
            <a:endParaRPr lang="en-US" sz="2000" dirty="0">
              <a:solidFill>
                <a:srgbClr val="46ADB0"/>
              </a:solidFill>
              <a:latin typeface="Times New Roman" panose="02020603050405020304" pitchFamily="18" charset="0"/>
            </a:endParaRPr>
          </a:p>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If a task requires a resource, and its current priority is lower than the ceiling priority of the resource, the priority of the task is raised to the ceiling priority of the resource</a:t>
            </a:r>
          </a:p>
          <a:p>
            <a:pPr marL="342900" indent="-342900">
              <a:buFont typeface="Arial" panose="020B0604020202020204" pitchFamily="34" charset="0"/>
              <a:buChar char="•"/>
            </a:pPr>
            <a:endParaRPr lang="en-US" sz="2000" dirty="0">
              <a:solidFill>
                <a:srgbClr val="46ADB0"/>
              </a:solidFill>
              <a:latin typeface="Times New Roman" panose="02020603050405020304" pitchFamily="18" charset="0"/>
            </a:endParaRPr>
          </a:p>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If the task releases the resource, the priority of this task is reset to the priority which was</a:t>
            </a:r>
            <a:br>
              <a:rPr lang="en-US" sz="2000" dirty="0">
                <a:solidFill>
                  <a:srgbClr val="46ADB0"/>
                </a:solidFill>
                <a:latin typeface="Times New Roman" panose="02020603050405020304" pitchFamily="18" charset="0"/>
              </a:rPr>
            </a:br>
            <a:r>
              <a:rPr lang="en-US" sz="2000" dirty="0">
                <a:solidFill>
                  <a:srgbClr val="46ADB0"/>
                </a:solidFill>
                <a:latin typeface="Times New Roman" panose="02020603050405020304" pitchFamily="18" charset="0"/>
              </a:rPr>
              <a:t>dynamically assigned before requiring that resource.</a:t>
            </a:r>
          </a:p>
        </p:txBody>
      </p:sp>
    </p:spTree>
    <p:extLst>
      <p:ext uri="{BB962C8B-B14F-4D97-AF65-F5344CB8AC3E}">
        <p14:creationId xmlns:p14="http://schemas.microsoft.com/office/powerpoint/2010/main" val="249317750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4789"/>
            <a:ext cx="3694561" cy="1323439"/>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2.7 Resource Management</a:t>
            </a:r>
          </a:p>
          <a:p>
            <a:r>
              <a:rPr lang="en-US" altLang="zh-CN" sz="2000" dirty="0">
                <a:solidFill>
                  <a:srgbClr val="46ADB0"/>
                </a:solidFill>
                <a:latin typeface="Times New Roman" panose="02020603050405020304" pitchFamily="18" charset="0"/>
              </a:rPr>
              <a:t>2.7.3 </a:t>
            </a:r>
            <a:r>
              <a:rPr lang="en-US" sz="2000" dirty="0">
                <a:solidFill>
                  <a:srgbClr val="46ADB0"/>
                </a:solidFill>
                <a:latin typeface="Times New Roman" panose="02020603050405020304" pitchFamily="18" charset="0"/>
              </a:rPr>
              <a:t>Priority Ceiling Protocol</a:t>
            </a:r>
          </a:p>
          <a:p>
            <a:endParaRPr lang="en-US" altLang="zh-CN" sz="2000" dirty="0">
              <a:solidFill>
                <a:srgbClr val="46ADB0"/>
              </a:solidFill>
              <a:latin typeface="Times New Roman" panose="02020603050405020304" pitchFamily="18" charset="0"/>
            </a:endParaRPr>
          </a:p>
        </p:txBody>
      </p:sp>
      <p:pic>
        <p:nvPicPr>
          <p:cNvPr id="5" name="Picture 4">
            <a:extLst>
              <a:ext uri="{FF2B5EF4-FFF2-40B4-BE49-F238E27FC236}">
                <a16:creationId xmlns:a16="http://schemas.microsoft.com/office/drawing/2014/main" id="{541D1D7B-27EE-CAB5-A321-3B474A1B4594}"/>
              </a:ext>
            </a:extLst>
          </p:cNvPr>
          <p:cNvPicPr>
            <a:picLocks noChangeAspect="1"/>
          </p:cNvPicPr>
          <p:nvPr/>
        </p:nvPicPr>
        <p:blipFill>
          <a:blip r:embed="rId5"/>
          <a:stretch>
            <a:fillRect/>
          </a:stretch>
        </p:blipFill>
        <p:spPr>
          <a:xfrm>
            <a:off x="2978303" y="3041040"/>
            <a:ext cx="5229955" cy="2915057"/>
          </a:xfrm>
          <a:prstGeom prst="rect">
            <a:avLst/>
          </a:prstGeom>
        </p:spPr>
      </p:pic>
      <p:sp>
        <p:nvSpPr>
          <p:cNvPr id="6" name="文本框 83">
            <a:extLst>
              <a:ext uri="{FF2B5EF4-FFF2-40B4-BE49-F238E27FC236}">
                <a16:creationId xmlns:a16="http://schemas.microsoft.com/office/drawing/2014/main" id="{72F9B4B5-0EB9-706B-4E55-F0DA84417D9F}"/>
              </a:ext>
            </a:extLst>
          </p:cNvPr>
          <p:cNvSpPr txBox="1"/>
          <p:nvPr/>
        </p:nvSpPr>
        <p:spPr>
          <a:xfrm>
            <a:off x="1298594" y="2470492"/>
            <a:ext cx="7915103" cy="400110"/>
          </a:xfrm>
          <a:prstGeom prst="rect">
            <a:avLst/>
          </a:prstGeom>
          <a:noFill/>
        </p:spPr>
        <p:txBody>
          <a:bodyPr wrap="square" rtlCol="0">
            <a:spAutoFit/>
          </a:bodyPr>
          <a:lstStyle>
            <a:defPPr>
              <a:defRPr lang="zh-CN"/>
            </a:defPPr>
            <a:lvl1pPr>
              <a:defRPr sz="2000" b="0" i="0">
                <a:solidFill>
                  <a:srgbClr val="46ADB0"/>
                </a:solidFill>
                <a:effectLst/>
                <a:latin typeface="Times New Roman" panose="02020603050405020304" pitchFamily="18" charset="0"/>
              </a:defRPr>
            </a:lvl1pPr>
          </a:lstStyle>
          <a:p>
            <a:pPr marL="342900" indent="-342900">
              <a:buFont typeface="Arial" panose="020B0604020202020204" pitchFamily="34" charset="0"/>
              <a:buChar char="•"/>
            </a:pPr>
            <a:r>
              <a:rPr lang="en-US" dirty="0"/>
              <a:t>Resource assignment with priority ceiling between preemptable tasks</a:t>
            </a:r>
          </a:p>
        </p:txBody>
      </p:sp>
    </p:spTree>
    <p:extLst>
      <p:ext uri="{BB962C8B-B14F-4D97-AF65-F5344CB8AC3E}">
        <p14:creationId xmlns:p14="http://schemas.microsoft.com/office/powerpoint/2010/main" val="238878853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pic>
        <p:nvPicPr>
          <p:cNvPr id="61" name="Picture 60">
            <a:extLst>
              <a:ext uri="{FF2B5EF4-FFF2-40B4-BE49-F238E27FC236}">
                <a16:creationId xmlns:a16="http://schemas.microsoft.com/office/drawing/2014/main" id="{572A6ADA-10A2-4476-AE65-8C7F38F1C6E1}"/>
              </a:ext>
            </a:extLst>
          </p:cNvPr>
          <p:cNvPicPr>
            <a:picLocks noChangeAspect="1"/>
          </p:cNvPicPr>
          <p:nvPr/>
        </p:nvPicPr>
        <p:blipFill>
          <a:blip r:embed="rId5"/>
          <a:stretch>
            <a:fillRect/>
          </a:stretch>
        </p:blipFill>
        <p:spPr>
          <a:xfrm>
            <a:off x="5731480" y="1113162"/>
            <a:ext cx="5813413" cy="4897457"/>
          </a:xfrm>
          <a:prstGeom prst="rect">
            <a:avLst/>
          </a:prstGeom>
        </p:spPr>
      </p:pic>
      <p:pic>
        <p:nvPicPr>
          <p:cNvPr id="62" name="Picture 61">
            <a:extLst>
              <a:ext uri="{FF2B5EF4-FFF2-40B4-BE49-F238E27FC236}">
                <a16:creationId xmlns:a16="http://schemas.microsoft.com/office/drawing/2014/main" id="{21A35813-AB16-4CA3-8D77-81E43A2280C5}"/>
              </a:ext>
            </a:extLst>
          </p:cNvPr>
          <p:cNvPicPr>
            <a:picLocks noChangeAspect="1"/>
          </p:cNvPicPr>
          <p:nvPr/>
        </p:nvPicPr>
        <p:blipFill>
          <a:blip r:embed="rId6"/>
          <a:stretch>
            <a:fillRect/>
          </a:stretch>
        </p:blipFill>
        <p:spPr>
          <a:xfrm>
            <a:off x="615557" y="1988218"/>
            <a:ext cx="5115923" cy="2360046"/>
          </a:xfrm>
          <a:prstGeom prst="rect">
            <a:avLst/>
          </a:prstGeom>
        </p:spPr>
      </p:pic>
      <p:sp>
        <p:nvSpPr>
          <p:cNvPr id="63" name="文本框 83">
            <a:extLst>
              <a:ext uri="{FF2B5EF4-FFF2-40B4-BE49-F238E27FC236}">
                <a16:creationId xmlns:a16="http://schemas.microsoft.com/office/drawing/2014/main" id="{1CD8B625-911B-6377-0D7B-C537A4ED63C3}"/>
              </a:ext>
            </a:extLst>
          </p:cNvPr>
          <p:cNvSpPr txBox="1"/>
          <p:nvPr/>
        </p:nvSpPr>
        <p:spPr>
          <a:xfrm>
            <a:off x="1110903" y="4679973"/>
            <a:ext cx="4125232" cy="400110"/>
          </a:xfrm>
          <a:prstGeom prst="rect">
            <a:avLst/>
          </a:prstGeom>
          <a:noFill/>
        </p:spPr>
        <p:txBody>
          <a:bodyPr wrap="square" rtlCol="0">
            <a:spAutoFit/>
          </a:bodyPr>
          <a:lstStyle/>
          <a:p>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Application Components </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4089190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sp>
        <p:nvSpPr>
          <p:cNvPr id="63" name="文本框 83">
            <a:extLst>
              <a:ext uri="{FF2B5EF4-FFF2-40B4-BE49-F238E27FC236}">
                <a16:creationId xmlns:a16="http://schemas.microsoft.com/office/drawing/2014/main" id="{1CD8B625-911B-6377-0D7B-C537A4ED63C3}"/>
              </a:ext>
            </a:extLst>
          </p:cNvPr>
          <p:cNvSpPr txBox="1"/>
          <p:nvPr/>
        </p:nvSpPr>
        <p:spPr>
          <a:xfrm>
            <a:off x="410511" y="1190983"/>
            <a:ext cx="2254868" cy="400110"/>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1. </a:t>
            </a:r>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Task</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
        <p:nvSpPr>
          <p:cNvPr id="2" name="文本框 83">
            <a:extLst>
              <a:ext uri="{FF2B5EF4-FFF2-40B4-BE49-F238E27FC236}">
                <a16:creationId xmlns:a16="http://schemas.microsoft.com/office/drawing/2014/main" id="{2B89EC1E-D1FD-0F54-C5CB-493659300EC8}"/>
              </a:ext>
            </a:extLst>
          </p:cNvPr>
          <p:cNvSpPr txBox="1"/>
          <p:nvPr/>
        </p:nvSpPr>
        <p:spPr>
          <a:xfrm>
            <a:off x="964851" y="1872142"/>
            <a:ext cx="5685489" cy="40011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Task is configured in Davinci Configurator.</a:t>
            </a:r>
          </a:p>
        </p:txBody>
      </p:sp>
      <p:pic>
        <p:nvPicPr>
          <p:cNvPr id="8" name="Picture 7">
            <a:extLst>
              <a:ext uri="{FF2B5EF4-FFF2-40B4-BE49-F238E27FC236}">
                <a16:creationId xmlns:a16="http://schemas.microsoft.com/office/drawing/2014/main" id="{F34022A3-5A10-9E7C-CC54-C8D43925ABDD}"/>
              </a:ext>
            </a:extLst>
          </p:cNvPr>
          <p:cNvPicPr>
            <a:picLocks noChangeAspect="1"/>
          </p:cNvPicPr>
          <p:nvPr/>
        </p:nvPicPr>
        <p:blipFill>
          <a:blip r:embed="rId5"/>
          <a:stretch>
            <a:fillRect/>
          </a:stretch>
        </p:blipFill>
        <p:spPr>
          <a:xfrm>
            <a:off x="688426" y="2763745"/>
            <a:ext cx="6238338" cy="3028455"/>
          </a:xfrm>
          <a:prstGeom prst="rect">
            <a:avLst/>
          </a:prstGeom>
        </p:spPr>
      </p:pic>
      <p:pic>
        <p:nvPicPr>
          <p:cNvPr id="9" name="Picture 8">
            <a:extLst>
              <a:ext uri="{FF2B5EF4-FFF2-40B4-BE49-F238E27FC236}">
                <a16:creationId xmlns:a16="http://schemas.microsoft.com/office/drawing/2014/main" id="{187188F5-4DED-22BC-6173-53ADBD955FBD}"/>
              </a:ext>
            </a:extLst>
          </p:cNvPr>
          <p:cNvPicPr>
            <a:picLocks noChangeAspect="1"/>
          </p:cNvPicPr>
          <p:nvPr/>
        </p:nvPicPr>
        <p:blipFill>
          <a:blip r:embed="rId6"/>
          <a:stretch>
            <a:fillRect/>
          </a:stretch>
        </p:blipFill>
        <p:spPr>
          <a:xfrm>
            <a:off x="6926764" y="2272252"/>
            <a:ext cx="4450748" cy="3789939"/>
          </a:xfrm>
          <a:prstGeom prst="rect">
            <a:avLst/>
          </a:prstGeom>
        </p:spPr>
      </p:pic>
    </p:spTree>
    <p:extLst>
      <p:ext uri="{BB962C8B-B14F-4D97-AF65-F5344CB8AC3E}">
        <p14:creationId xmlns:p14="http://schemas.microsoft.com/office/powerpoint/2010/main" val="40719438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sp>
        <p:nvSpPr>
          <p:cNvPr id="63" name="文本框 83">
            <a:extLst>
              <a:ext uri="{FF2B5EF4-FFF2-40B4-BE49-F238E27FC236}">
                <a16:creationId xmlns:a16="http://schemas.microsoft.com/office/drawing/2014/main" id="{1CD8B625-911B-6377-0D7B-C537A4ED63C3}"/>
              </a:ext>
            </a:extLst>
          </p:cNvPr>
          <p:cNvSpPr txBox="1"/>
          <p:nvPr/>
        </p:nvSpPr>
        <p:spPr>
          <a:xfrm>
            <a:off x="410510" y="1190983"/>
            <a:ext cx="3694561" cy="400110"/>
          </a:xfrm>
          <a:prstGeom prst="rect">
            <a:avLst/>
          </a:prstGeom>
          <a:noFill/>
        </p:spPr>
        <p:txBody>
          <a:bodyPr wrap="square" rtlCol="0">
            <a:spAutoFit/>
          </a:bodyPr>
          <a:lstStyle/>
          <a:p>
            <a:r>
              <a:rPr lang="en-US" sz="2000" dirty="0">
                <a:solidFill>
                  <a:srgbClr val="46ADB0"/>
                </a:solidFill>
                <a:latin typeface="Times New Roman" panose="02020603050405020304" pitchFamily="18" charset="0"/>
              </a:rPr>
              <a:t>2</a:t>
            </a:r>
            <a:r>
              <a:rPr lang="en-US" sz="2000" b="0" i="0" dirty="0">
                <a:solidFill>
                  <a:srgbClr val="46ADB0"/>
                </a:solidFill>
                <a:effectLst/>
                <a:latin typeface="Times New Roman" panose="02020603050405020304" pitchFamily="18" charset="0"/>
              </a:rPr>
              <a:t>. </a:t>
            </a:r>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Schedule Table</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A217CE1B-0648-2D79-125E-AF3580C52D9F}"/>
              </a:ext>
            </a:extLst>
          </p:cNvPr>
          <p:cNvPicPr>
            <a:picLocks noChangeAspect="1"/>
          </p:cNvPicPr>
          <p:nvPr/>
        </p:nvPicPr>
        <p:blipFill>
          <a:blip r:embed="rId5"/>
          <a:stretch>
            <a:fillRect/>
          </a:stretch>
        </p:blipFill>
        <p:spPr>
          <a:xfrm>
            <a:off x="5629155" y="3116134"/>
            <a:ext cx="6096587" cy="2780041"/>
          </a:xfrm>
          <a:prstGeom prst="rect">
            <a:avLst/>
          </a:prstGeom>
        </p:spPr>
      </p:pic>
      <p:sp>
        <p:nvSpPr>
          <p:cNvPr id="6" name="文本框 83">
            <a:extLst>
              <a:ext uri="{FF2B5EF4-FFF2-40B4-BE49-F238E27FC236}">
                <a16:creationId xmlns:a16="http://schemas.microsoft.com/office/drawing/2014/main" id="{C488564A-802A-FAE9-6528-57D236175011}"/>
              </a:ext>
            </a:extLst>
          </p:cNvPr>
          <p:cNvSpPr txBox="1"/>
          <p:nvPr/>
        </p:nvSpPr>
        <p:spPr>
          <a:xfrm>
            <a:off x="410510" y="1658677"/>
            <a:ext cx="10733665" cy="1015663"/>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46ADB0"/>
                </a:solidFill>
                <a:effectLst/>
                <a:latin typeface="Times New Roman" panose="02020603050405020304" pitchFamily="18" charset="0"/>
              </a:rPr>
              <a:t>Schedule Table is used to active Tasks and set Event.</a:t>
            </a: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Each Schedule Table contains the Expiry Points.</a:t>
            </a: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Each Expiry Point contain the Tasks which need to be activated.</a:t>
            </a:r>
          </a:p>
        </p:txBody>
      </p:sp>
      <p:pic>
        <p:nvPicPr>
          <p:cNvPr id="10" name="Picture 9">
            <a:extLst>
              <a:ext uri="{FF2B5EF4-FFF2-40B4-BE49-F238E27FC236}">
                <a16:creationId xmlns:a16="http://schemas.microsoft.com/office/drawing/2014/main" id="{B72EA7DA-0DA0-778D-DC42-189F17431F98}"/>
              </a:ext>
            </a:extLst>
          </p:cNvPr>
          <p:cNvPicPr>
            <a:picLocks noChangeAspect="1"/>
          </p:cNvPicPr>
          <p:nvPr/>
        </p:nvPicPr>
        <p:blipFill>
          <a:blip r:embed="rId6"/>
          <a:stretch>
            <a:fillRect/>
          </a:stretch>
        </p:blipFill>
        <p:spPr>
          <a:xfrm>
            <a:off x="315902" y="3184173"/>
            <a:ext cx="5041290" cy="2712002"/>
          </a:xfrm>
          <a:prstGeom prst="rect">
            <a:avLst/>
          </a:prstGeom>
        </p:spPr>
      </p:pic>
    </p:spTree>
    <p:extLst>
      <p:ext uri="{BB962C8B-B14F-4D97-AF65-F5344CB8AC3E}">
        <p14:creationId xmlns:p14="http://schemas.microsoft.com/office/powerpoint/2010/main" val="337939517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sp>
        <p:nvSpPr>
          <p:cNvPr id="63" name="文本框 83">
            <a:extLst>
              <a:ext uri="{FF2B5EF4-FFF2-40B4-BE49-F238E27FC236}">
                <a16:creationId xmlns:a16="http://schemas.microsoft.com/office/drawing/2014/main" id="{1CD8B625-911B-6377-0D7B-C537A4ED63C3}"/>
              </a:ext>
            </a:extLst>
          </p:cNvPr>
          <p:cNvSpPr txBox="1"/>
          <p:nvPr/>
        </p:nvSpPr>
        <p:spPr>
          <a:xfrm>
            <a:off x="410510" y="1190983"/>
            <a:ext cx="3694561" cy="400110"/>
          </a:xfrm>
          <a:prstGeom prst="rect">
            <a:avLst/>
          </a:prstGeom>
          <a:noFill/>
        </p:spPr>
        <p:txBody>
          <a:bodyPr wrap="square" rtlCol="0">
            <a:spAutoFit/>
          </a:bodyPr>
          <a:lstStyle/>
          <a:p>
            <a:r>
              <a:rPr lang="en-US" sz="2000" dirty="0">
                <a:solidFill>
                  <a:srgbClr val="46ADB0"/>
                </a:solidFill>
                <a:latin typeface="Times New Roman" panose="02020603050405020304" pitchFamily="18" charset="0"/>
              </a:rPr>
              <a:t>2</a:t>
            </a:r>
            <a:r>
              <a:rPr lang="en-US" sz="2000" b="0" i="0" dirty="0">
                <a:solidFill>
                  <a:srgbClr val="46ADB0"/>
                </a:solidFill>
                <a:effectLst/>
                <a:latin typeface="Times New Roman" panose="02020603050405020304" pitchFamily="18" charset="0"/>
              </a:rPr>
              <a:t>. </a:t>
            </a:r>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Schedule Table</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3ADBF0A2-549E-D5E3-21FE-58552AE2B5D9}"/>
              </a:ext>
            </a:extLst>
          </p:cNvPr>
          <p:cNvPicPr>
            <a:picLocks noChangeAspect="1"/>
          </p:cNvPicPr>
          <p:nvPr/>
        </p:nvPicPr>
        <p:blipFill>
          <a:blip r:embed="rId5"/>
          <a:stretch>
            <a:fillRect/>
          </a:stretch>
        </p:blipFill>
        <p:spPr>
          <a:xfrm>
            <a:off x="1762413" y="2859467"/>
            <a:ext cx="8957449" cy="3597311"/>
          </a:xfrm>
          <a:prstGeom prst="rect">
            <a:avLst/>
          </a:prstGeom>
        </p:spPr>
      </p:pic>
      <p:sp>
        <p:nvSpPr>
          <p:cNvPr id="7" name="文本框 83">
            <a:extLst>
              <a:ext uri="{FF2B5EF4-FFF2-40B4-BE49-F238E27FC236}">
                <a16:creationId xmlns:a16="http://schemas.microsoft.com/office/drawing/2014/main" id="{5A9366D9-3B1A-BED3-4D0E-7030E47E42DD}"/>
              </a:ext>
            </a:extLst>
          </p:cNvPr>
          <p:cNvSpPr txBox="1"/>
          <p:nvPr/>
        </p:nvSpPr>
        <p:spPr>
          <a:xfrm>
            <a:off x="832349" y="1642905"/>
            <a:ext cx="8639642"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A Schedule Table shall have at least one expiry point.</a:t>
            </a:r>
          </a:p>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An expiry point shall activate at least one Task OR set at least one event.</a:t>
            </a:r>
          </a:p>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Each expiry point on a given Schedule Table shall have a unique offset.</a:t>
            </a:r>
          </a:p>
        </p:txBody>
      </p:sp>
    </p:spTree>
    <p:extLst>
      <p:ext uri="{BB962C8B-B14F-4D97-AF65-F5344CB8AC3E}">
        <p14:creationId xmlns:p14="http://schemas.microsoft.com/office/powerpoint/2010/main" val="61890624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sp>
        <p:nvSpPr>
          <p:cNvPr id="63" name="文本框 83">
            <a:extLst>
              <a:ext uri="{FF2B5EF4-FFF2-40B4-BE49-F238E27FC236}">
                <a16:creationId xmlns:a16="http://schemas.microsoft.com/office/drawing/2014/main" id="{1CD8B625-911B-6377-0D7B-C537A4ED63C3}"/>
              </a:ext>
            </a:extLst>
          </p:cNvPr>
          <p:cNvSpPr txBox="1"/>
          <p:nvPr/>
        </p:nvSpPr>
        <p:spPr>
          <a:xfrm>
            <a:off x="410510" y="1190983"/>
            <a:ext cx="3694561" cy="400110"/>
          </a:xfrm>
          <a:prstGeom prst="rect">
            <a:avLst/>
          </a:prstGeom>
          <a:noFill/>
        </p:spPr>
        <p:txBody>
          <a:bodyPr wrap="square" rtlCol="0">
            <a:spAutoFit/>
          </a:bodyPr>
          <a:lstStyle/>
          <a:p>
            <a:r>
              <a:rPr lang="en-US" sz="2000" dirty="0">
                <a:solidFill>
                  <a:srgbClr val="46ADB0"/>
                </a:solidFill>
                <a:latin typeface="Times New Roman" panose="02020603050405020304" pitchFamily="18" charset="0"/>
              </a:rPr>
              <a:t>3</a:t>
            </a:r>
            <a:r>
              <a:rPr lang="en-US" sz="2000" b="0" i="0" dirty="0">
                <a:solidFill>
                  <a:srgbClr val="46ADB0"/>
                </a:solidFill>
                <a:effectLst/>
                <a:latin typeface="Times New Roman" panose="02020603050405020304" pitchFamily="18" charset="0"/>
              </a:rPr>
              <a:t>. </a:t>
            </a:r>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ISR</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
        <p:nvSpPr>
          <p:cNvPr id="7" name="文本框 83">
            <a:extLst>
              <a:ext uri="{FF2B5EF4-FFF2-40B4-BE49-F238E27FC236}">
                <a16:creationId xmlns:a16="http://schemas.microsoft.com/office/drawing/2014/main" id="{5A9366D9-3B1A-BED3-4D0E-7030E47E42DD}"/>
              </a:ext>
            </a:extLst>
          </p:cNvPr>
          <p:cNvSpPr txBox="1"/>
          <p:nvPr/>
        </p:nvSpPr>
        <p:spPr>
          <a:xfrm>
            <a:off x="832349" y="1642905"/>
            <a:ext cx="863964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ISR configuration</a:t>
            </a:r>
          </a:p>
        </p:txBody>
      </p:sp>
      <p:pic>
        <p:nvPicPr>
          <p:cNvPr id="3" name="Picture 2">
            <a:extLst>
              <a:ext uri="{FF2B5EF4-FFF2-40B4-BE49-F238E27FC236}">
                <a16:creationId xmlns:a16="http://schemas.microsoft.com/office/drawing/2014/main" id="{931ABC6F-91E0-3A3D-8C39-326F81A5E9E3}"/>
              </a:ext>
            </a:extLst>
          </p:cNvPr>
          <p:cNvPicPr>
            <a:picLocks noChangeAspect="1"/>
          </p:cNvPicPr>
          <p:nvPr/>
        </p:nvPicPr>
        <p:blipFill>
          <a:blip r:embed="rId5"/>
          <a:stretch>
            <a:fillRect/>
          </a:stretch>
        </p:blipFill>
        <p:spPr>
          <a:xfrm>
            <a:off x="709610" y="2239209"/>
            <a:ext cx="5593369" cy="3803763"/>
          </a:xfrm>
          <a:prstGeom prst="rect">
            <a:avLst/>
          </a:prstGeom>
        </p:spPr>
      </p:pic>
      <p:pic>
        <p:nvPicPr>
          <p:cNvPr id="5" name="Picture 4">
            <a:extLst>
              <a:ext uri="{FF2B5EF4-FFF2-40B4-BE49-F238E27FC236}">
                <a16:creationId xmlns:a16="http://schemas.microsoft.com/office/drawing/2014/main" id="{36763DA9-C527-35F9-E4F3-0D32F16E957B}"/>
              </a:ext>
            </a:extLst>
          </p:cNvPr>
          <p:cNvPicPr>
            <a:picLocks noChangeAspect="1"/>
          </p:cNvPicPr>
          <p:nvPr/>
        </p:nvPicPr>
        <p:blipFill>
          <a:blip r:embed="rId6"/>
          <a:stretch>
            <a:fillRect/>
          </a:stretch>
        </p:blipFill>
        <p:spPr>
          <a:xfrm>
            <a:off x="6528651" y="2042618"/>
            <a:ext cx="4953739" cy="4000354"/>
          </a:xfrm>
          <a:prstGeom prst="rect">
            <a:avLst/>
          </a:prstGeom>
        </p:spPr>
      </p:pic>
    </p:spTree>
    <p:extLst>
      <p:ext uri="{BB962C8B-B14F-4D97-AF65-F5344CB8AC3E}">
        <p14:creationId xmlns:p14="http://schemas.microsoft.com/office/powerpoint/2010/main" val="3108977703"/>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sp>
        <p:nvSpPr>
          <p:cNvPr id="63" name="文本框 83">
            <a:extLst>
              <a:ext uri="{FF2B5EF4-FFF2-40B4-BE49-F238E27FC236}">
                <a16:creationId xmlns:a16="http://schemas.microsoft.com/office/drawing/2014/main" id="{1CD8B625-911B-6377-0D7B-C537A4ED63C3}"/>
              </a:ext>
            </a:extLst>
          </p:cNvPr>
          <p:cNvSpPr txBox="1"/>
          <p:nvPr/>
        </p:nvSpPr>
        <p:spPr>
          <a:xfrm>
            <a:off x="410510" y="1190983"/>
            <a:ext cx="3694561" cy="400110"/>
          </a:xfrm>
          <a:prstGeom prst="rect">
            <a:avLst/>
          </a:prstGeom>
          <a:noFill/>
        </p:spPr>
        <p:txBody>
          <a:bodyPr wrap="square" rtlCol="0">
            <a:spAutoFit/>
          </a:bodyPr>
          <a:lstStyle/>
          <a:p>
            <a:r>
              <a:rPr lang="en-US" sz="2000" dirty="0">
                <a:solidFill>
                  <a:srgbClr val="46ADB0"/>
                </a:solidFill>
                <a:latin typeface="Times New Roman" panose="02020603050405020304" pitchFamily="18" charset="0"/>
              </a:rPr>
              <a:t>4</a:t>
            </a:r>
            <a:r>
              <a:rPr lang="en-US" sz="2000" b="0" i="0" dirty="0">
                <a:solidFill>
                  <a:srgbClr val="46ADB0"/>
                </a:solidFill>
                <a:effectLst/>
                <a:latin typeface="Times New Roman" panose="02020603050405020304" pitchFamily="18" charset="0"/>
              </a:rPr>
              <a:t>. </a:t>
            </a:r>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Event</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
        <p:nvSpPr>
          <p:cNvPr id="7" name="文本框 83">
            <a:extLst>
              <a:ext uri="{FF2B5EF4-FFF2-40B4-BE49-F238E27FC236}">
                <a16:creationId xmlns:a16="http://schemas.microsoft.com/office/drawing/2014/main" id="{5A9366D9-3B1A-BED3-4D0E-7030E47E42DD}"/>
              </a:ext>
            </a:extLst>
          </p:cNvPr>
          <p:cNvSpPr txBox="1"/>
          <p:nvPr/>
        </p:nvSpPr>
        <p:spPr>
          <a:xfrm>
            <a:off x="832349" y="1642905"/>
            <a:ext cx="863964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Event configuration</a:t>
            </a:r>
          </a:p>
        </p:txBody>
      </p:sp>
      <p:pic>
        <p:nvPicPr>
          <p:cNvPr id="6" name="Picture 5">
            <a:extLst>
              <a:ext uri="{FF2B5EF4-FFF2-40B4-BE49-F238E27FC236}">
                <a16:creationId xmlns:a16="http://schemas.microsoft.com/office/drawing/2014/main" id="{0B25317E-A92A-A9FB-F8F1-43F462E32FD0}"/>
              </a:ext>
            </a:extLst>
          </p:cNvPr>
          <p:cNvPicPr>
            <a:picLocks noChangeAspect="1"/>
          </p:cNvPicPr>
          <p:nvPr/>
        </p:nvPicPr>
        <p:blipFill>
          <a:blip r:embed="rId5"/>
          <a:stretch>
            <a:fillRect/>
          </a:stretch>
        </p:blipFill>
        <p:spPr>
          <a:xfrm>
            <a:off x="5316279" y="1842960"/>
            <a:ext cx="5931460" cy="4576661"/>
          </a:xfrm>
          <a:prstGeom prst="rect">
            <a:avLst/>
          </a:prstGeom>
        </p:spPr>
      </p:pic>
      <p:pic>
        <p:nvPicPr>
          <p:cNvPr id="9" name="Picture 8">
            <a:extLst>
              <a:ext uri="{FF2B5EF4-FFF2-40B4-BE49-F238E27FC236}">
                <a16:creationId xmlns:a16="http://schemas.microsoft.com/office/drawing/2014/main" id="{2EA89032-82E0-0185-9495-16319F287D19}"/>
              </a:ext>
            </a:extLst>
          </p:cNvPr>
          <p:cNvPicPr>
            <a:picLocks noChangeAspect="1"/>
          </p:cNvPicPr>
          <p:nvPr/>
        </p:nvPicPr>
        <p:blipFill>
          <a:blip r:embed="rId6"/>
          <a:stretch>
            <a:fillRect/>
          </a:stretch>
        </p:blipFill>
        <p:spPr>
          <a:xfrm>
            <a:off x="832349" y="2400102"/>
            <a:ext cx="4383347" cy="2814993"/>
          </a:xfrm>
          <a:prstGeom prst="rect">
            <a:avLst/>
          </a:prstGeom>
        </p:spPr>
      </p:pic>
    </p:spTree>
    <p:extLst>
      <p:ext uri="{BB962C8B-B14F-4D97-AF65-F5344CB8AC3E}">
        <p14:creationId xmlns:p14="http://schemas.microsoft.com/office/powerpoint/2010/main" val="19144768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sp>
        <p:nvSpPr>
          <p:cNvPr id="63" name="文本框 83">
            <a:extLst>
              <a:ext uri="{FF2B5EF4-FFF2-40B4-BE49-F238E27FC236}">
                <a16:creationId xmlns:a16="http://schemas.microsoft.com/office/drawing/2014/main" id="{1CD8B625-911B-6377-0D7B-C537A4ED63C3}"/>
              </a:ext>
            </a:extLst>
          </p:cNvPr>
          <p:cNvSpPr txBox="1"/>
          <p:nvPr/>
        </p:nvSpPr>
        <p:spPr>
          <a:xfrm>
            <a:off x="410510" y="1190983"/>
            <a:ext cx="3694561" cy="400110"/>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5. </a:t>
            </a:r>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Counter</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
        <p:nvSpPr>
          <p:cNvPr id="7" name="文本框 83">
            <a:extLst>
              <a:ext uri="{FF2B5EF4-FFF2-40B4-BE49-F238E27FC236}">
                <a16:creationId xmlns:a16="http://schemas.microsoft.com/office/drawing/2014/main" id="{5A9366D9-3B1A-BED3-4D0E-7030E47E42DD}"/>
              </a:ext>
            </a:extLst>
          </p:cNvPr>
          <p:cNvSpPr txBox="1"/>
          <p:nvPr/>
        </p:nvSpPr>
        <p:spPr>
          <a:xfrm>
            <a:off x="832349" y="1642905"/>
            <a:ext cx="863964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Counter configuration</a:t>
            </a:r>
          </a:p>
        </p:txBody>
      </p:sp>
      <p:pic>
        <p:nvPicPr>
          <p:cNvPr id="3" name="Picture 2">
            <a:extLst>
              <a:ext uri="{FF2B5EF4-FFF2-40B4-BE49-F238E27FC236}">
                <a16:creationId xmlns:a16="http://schemas.microsoft.com/office/drawing/2014/main" id="{712CFFD7-3F65-36A5-661D-584B43DBB6B6}"/>
              </a:ext>
            </a:extLst>
          </p:cNvPr>
          <p:cNvPicPr>
            <a:picLocks noChangeAspect="1"/>
          </p:cNvPicPr>
          <p:nvPr/>
        </p:nvPicPr>
        <p:blipFill>
          <a:blip r:embed="rId5"/>
          <a:stretch>
            <a:fillRect/>
          </a:stretch>
        </p:blipFill>
        <p:spPr>
          <a:xfrm>
            <a:off x="651495" y="2239209"/>
            <a:ext cx="11132307" cy="3147973"/>
          </a:xfrm>
          <a:prstGeom prst="rect">
            <a:avLst/>
          </a:prstGeom>
        </p:spPr>
      </p:pic>
    </p:spTree>
    <p:extLst>
      <p:ext uri="{BB962C8B-B14F-4D97-AF65-F5344CB8AC3E}">
        <p14:creationId xmlns:p14="http://schemas.microsoft.com/office/powerpoint/2010/main" val="926418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5" name="图片 14"/>
          <p:cNvPicPr>
            <a:picLocks noChangeAspect="1"/>
          </p:cNvPicPr>
          <p:nvPr/>
        </p:nvPicPr>
        <p:blipFill>
          <a:blip r:embed="rId3"/>
          <a:stretch>
            <a:fillRect/>
          </a:stretch>
        </p:blipFill>
        <p:spPr>
          <a:xfrm>
            <a:off x="10663163" y="0"/>
            <a:ext cx="1030579" cy="691573"/>
          </a:xfrm>
          <a:prstGeom prst="rect">
            <a:avLst/>
          </a:prstGeom>
        </p:spPr>
      </p:pic>
      <p:sp>
        <p:nvSpPr>
          <p:cNvPr id="39" name="文本框 38"/>
          <p:cNvSpPr txBox="1"/>
          <p:nvPr/>
        </p:nvSpPr>
        <p:spPr>
          <a:xfrm>
            <a:off x="1530725" y="178673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I. OS Introduction and Overview.</a:t>
            </a:r>
            <a:endParaRPr lang="zh-CN" altLang="en-US" dirty="0"/>
          </a:p>
        </p:txBody>
      </p:sp>
      <p:pic>
        <p:nvPicPr>
          <p:cNvPr id="6" name="图片 5"/>
          <p:cNvPicPr>
            <a:picLocks noChangeAspect="1"/>
          </p:cNvPicPr>
          <p:nvPr/>
        </p:nvPicPr>
        <p:blipFill>
          <a:blip r:embed="rId4"/>
          <a:stretch>
            <a:fillRect/>
          </a:stretch>
        </p:blipFill>
        <p:spPr>
          <a:xfrm>
            <a:off x="-1" y="-19484"/>
            <a:ext cx="5749047" cy="1033252"/>
          </a:xfrm>
          <a:prstGeom prst="rect">
            <a:avLst/>
          </a:prstGeom>
        </p:spPr>
      </p:pic>
      <p:sp>
        <p:nvSpPr>
          <p:cNvPr id="20" name="文本框 19"/>
          <p:cNvSpPr txBox="1"/>
          <p:nvPr/>
        </p:nvSpPr>
        <p:spPr>
          <a:xfrm>
            <a:off x="342616" y="213561"/>
            <a:ext cx="8276090" cy="646331"/>
          </a:xfrm>
          <a:prstGeom prst="rect">
            <a:avLst/>
          </a:prstGeom>
          <a:noFill/>
        </p:spPr>
        <p:txBody>
          <a:bodyPr wrap="square" rtlCol="0">
            <a:spAutoFit/>
          </a:bodyPr>
          <a:lstStyle/>
          <a:p>
            <a:r>
              <a:rPr kumimoji="1" lang="en-US" sz="3600" dirty="0">
                <a:solidFill>
                  <a:srgbClr val="0198AB"/>
                </a:solidFill>
                <a:ea typeface="思源黑体 Medium" panose="020B0400000000000000" charset="-122"/>
                <a:cs typeface="Calibri" panose="020F0502020204030204" charset="0"/>
              </a:rPr>
              <a:t>AUTOSAR OPERATING SYSTEM</a:t>
            </a:r>
            <a:endParaRPr kumimoji="1" lang="en-US" altLang="zh-CN" sz="3600" dirty="0">
              <a:solidFill>
                <a:srgbClr val="0198AB"/>
              </a:solidFill>
              <a:ea typeface="思源黑体 Medium" panose="020B0400000000000000" charset="-122"/>
              <a:cs typeface="Calibri" panose="020F0502020204030204" charset="0"/>
            </a:endParaRPr>
          </a:p>
        </p:txBody>
      </p:sp>
      <p:sp>
        <p:nvSpPr>
          <p:cNvPr id="9" name="文本框 38">
            <a:extLst>
              <a:ext uri="{FF2B5EF4-FFF2-40B4-BE49-F238E27FC236}">
                <a16:creationId xmlns:a16="http://schemas.microsoft.com/office/drawing/2014/main" id="{260B0D5B-DADC-5B9F-E95D-E9547D6EE4C7}"/>
              </a:ext>
            </a:extLst>
          </p:cNvPr>
          <p:cNvSpPr txBox="1"/>
          <p:nvPr/>
        </p:nvSpPr>
        <p:spPr>
          <a:xfrm>
            <a:off x="1530723" y="2860942"/>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II. </a:t>
            </a:r>
            <a:r>
              <a:rPr lang="en-US" dirty="0" err="1"/>
              <a:t>Autosar</a:t>
            </a:r>
            <a:r>
              <a:rPr lang="en-US" dirty="0"/>
              <a:t> OS Application</a:t>
            </a:r>
            <a:endParaRPr lang="zh-CN" altLang="en-US" dirty="0"/>
          </a:p>
        </p:txBody>
      </p:sp>
      <p:sp>
        <p:nvSpPr>
          <p:cNvPr id="10" name="文本框 38">
            <a:extLst>
              <a:ext uri="{FF2B5EF4-FFF2-40B4-BE49-F238E27FC236}">
                <a16:creationId xmlns:a16="http://schemas.microsoft.com/office/drawing/2014/main" id="{49B638AF-898B-8F40-FF28-1CD2316A5F52}"/>
              </a:ext>
            </a:extLst>
          </p:cNvPr>
          <p:cNvSpPr txBox="1"/>
          <p:nvPr/>
        </p:nvSpPr>
        <p:spPr>
          <a:xfrm>
            <a:off x="1530724" y="3935151"/>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III. Implement </a:t>
            </a:r>
            <a:r>
              <a:rPr lang="en-US" dirty="0" err="1"/>
              <a:t>Autosar</a:t>
            </a:r>
            <a:r>
              <a:rPr lang="en-US" dirty="0"/>
              <a:t> OS using Davinci Tool</a:t>
            </a:r>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sp>
        <p:nvSpPr>
          <p:cNvPr id="63" name="文本框 83">
            <a:extLst>
              <a:ext uri="{FF2B5EF4-FFF2-40B4-BE49-F238E27FC236}">
                <a16:creationId xmlns:a16="http://schemas.microsoft.com/office/drawing/2014/main" id="{1CD8B625-911B-6377-0D7B-C537A4ED63C3}"/>
              </a:ext>
            </a:extLst>
          </p:cNvPr>
          <p:cNvSpPr txBox="1"/>
          <p:nvPr/>
        </p:nvSpPr>
        <p:spPr>
          <a:xfrm>
            <a:off x="410510" y="1190983"/>
            <a:ext cx="3694561" cy="400110"/>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5. </a:t>
            </a:r>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Counter</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
        <p:nvSpPr>
          <p:cNvPr id="7" name="文本框 83">
            <a:extLst>
              <a:ext uri="{FF2B5EF4-FFF2-40B4-BE49-F238E27FC236}">
                <a16:creationId xmlns:a16="http://schemas.microsoft.com/office/drawing/2014/main" id="{5A9366D9-3B1A-BED3-4D0E-7030E47E42DD}"/>
              </a:ext>
            </a:extLst>
          </p:cNvPr>
          <p:cNvSpPr txBox="1"/>
          <p:nvPr/>
        </p:nvSpPr>
        <p:spPr>
          <a:xfrm>
            <a:off x="811084" y="1659029"/>
            <a:ext cx="863964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Counter configuration</a:t>
            </a:r>
          </a:p>
        </p:txBody>
      </p:sp>
      <p:pic>
        <p:nvPicPr>
          <p:cNvPr id="9" name="Picture 8">
            <a:extLst>
              <a:ext uri="{FF2B5EF4-FFF2-40B4-BE49-F238E27FC236}">
                <a16:creationId xmlns:a16="http://schemas.microsoft.com/office/drawing/2014/main" id="{E0C2B7D3-B40F-4F68-5B95-994E4D62D2C0}"/>
              </a:ext>
            </a:extLst>
          </p:cNvPr>
          <p:cNvPicPr>
            <a:picLocks noChangeAspect="1"/>
          </p:cNvPicPr>
          <p:nvPr/>
        </p:nvPicPr>
        <p:blipFill>
          <a:blip r:embed="rId5"/>
          <a:stretch>
            <a:fillRect/>
          </a:stretch>
        </p:blipFill>
        <p:spPr>
          <a:xfrm>
            <a:off x="711392" y="2218535"/>
            <a:ext cx="4785641" cy="2912516"/>
          </a:xfrm>
          <a:prstGeom prst="rect">
            <a:avLst/>
          </a:prstGeom>
        </p:spPr>
      </p:pic>
      <p:sp>
        <p:nvSpPr>
          <p:cNvPr id="10" name="文本框 83">
            <a:extLst>
              <a:ext uri="{FF2B5EF4-FFF2-40B4-BE49-F238E27FC236}">
                <a16:creationId xmlns:a16="http://schemas.microsoft.com/office/drawing/2014/main" id="{89ABB04D-E3EC-654D-62A3-42AE40274F9D}"/>
              </a:ext>
            </a:extLst>
          </p:cNvPr>
          <p:cNvSpPr txBox="1"/>
          <p:nvPr/>
        </p:nvSpPr>
        <p:spPr>
          <a:xfrm>
            <a:off x="283285" y="5290447"/>
            <a:ext cx="11799625" cy="1323439"/>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Seconds Per Tick [s]: Time of one counter tick in seconds.</a:t>
            </a:r>
          </a:p>
          <a:p>
            <a:r>
              <a:rPr lang="en-US" sz="2000" dirty="0">
                <a:solidFill>
                  <a:srgbClr val="46ADB0"/>
                </a:solidFill>
                <a:latin typeface="Times New Roman" panose="02020603050405020304" pitchFamily="18" charset="0"/>
              </a:rPr>
              <a:t>	Seconds Per Tick [s] = 1/f(system clock)</a:t>
            </a:r>
          </a:p>
          <a:p>
            <a:pPr marL="342900" indent="-342900">
              <a:buFont typeface="Arial" panose="020B0604020202020204" pitchFamily="34" charset="0"/>
              <a:buChar char="•"/>
            </a:pPr>
            <a:r>
              <a:rPr lang="en-US" sz="2000" dirty="0">
                <a:solidFill>
                  <a:srgbClr val="46ADB0"/>
                </a:solidFill>
                <a:latin typeface="Times New Roman" panose="02020603050405020304" pitchFamily="18" charset="0"/>
              </a:rPr>
              <a:t>Counter ticks Per Base [Tick]:  </a:t>
            </a:r>
          </a:p>
          <a:p>
            <a:r>
              <a:rPr lang="en-US" sz="2000" dirty="0">
                <a:solidFill>
                  <a:srgbClr val="46ADB0"/>
                </a:solidFill>
                <a:latin typeface="Times New Roman" panose="02020603050405020304" pitchFamily="18" charset="0"/>
              </a:rPr>
              <a:t>	- The TICKSPERBASE attribute specifies the number of ticks required to reach a counter specific unit.</a:t>
            </a:r>
          </a:p>
        </p:txBody>
      </p:sp>
      <p:pic>
        <p:nvPicPr>
          <p:cNvPr id="12" name="Picture 11">
            <a:extLst>
              <a:ext uri="{FF2B5EF4-FFF2-40B4-BE49-F238E27FC236}">
                <a16:creationId xmlns:a16="http://schemas.microsoft.com/office/drawing/2014/main" id="{D3054ED5-6AE9-EDDC-2081-0C1D0FABD51A}"/>
              </a:ext>
            </a:extLst>
          </p:cNvPr>
          <p:cNvPicPr>
            <a:picLocks noChangeAspect="1"/>
          </p:cNvPicPr>
          <p:nvPr/>
        </p:nvPicPr>
        <p:blipFill>
          <a:blip r:embed="rId6"/>
          <a:stretch>
            <a:fillRect/>
          </a:stretch>
        </p:blipFill>
        <p:spPr>
          <a:xfrm>
            <a:off x="5711864" y="2218535"/>
            <a:ext cx="5339563" cy="2856400"/>
          </a:xfrm>
          <a:prstGeom prst="rect">
            <a:avLst/>
          </a:prstGeom>
        </p:spPr>
      </p:pic>
    </p:spTree>
    <p:extLst>
      <p:ext uri="{BB962C8B-B14F-4D97-AF65-F5344CB8AC3E}">
        <p14:creationId xmlns:p14="http://schemas.microsoft.com/office/powerpoint/2010/main" val="1815899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sp>
        <p:nvSpPr>
          <p:cNvPr id="63" name="文本框 83">
            <a:extLst>
              <a:ext uri="{FF2B5EF4-FFF2-40B4-BE49-F238E27FC236}">
                <a16:creationId xmlns:a16="http://schemas.microsoft.com/office/drawing/2014/main" id="{1CD8B625-911B-6377-0D7B-C537A4ED63C3}"/>
              </a:ext>
            </a:extLst>
          </p:cNvPr>
          <p:cNvSpPr txBox="1"/>
          <p:nvPr/>
        </p:nvSpPr>
        <p:spPr>
          <a:xfrm>
            <a:off x="410510" y="1190983"/>
            <a:ext cx="3694561" cy="400110"/>
          </a:xfrm>
          <a:prstGeom prst="rect">
            <a:avLst/>
          </a:prstGeom>
          <a:noFill/>
        </p:spPr>
        <p:txBody>
          <a:bodyPr wrap="square" rtlCol="0">
            <a:spAutoFit/>
          </a:bodyPr>
          <a:lstStyle/>
          <a:p>
            <a:r>
              <a:rPr lang="en-US" sz="2000" dirty="0">
                <a:solidFill>
                  <a:srgbClr val="46ADB0"/>
                </a:solidFill>
                <a:latin typeface="Times New Roman" panose="02020603050405020304" pitchFamily="18" charset="0"/>
              </a:rPr>
              <a:t>6</a:t>
            </a:r>
            <a:r>
              <a:rPr lang="en-US" sz="2000" b="0" i="0" dirty="0">
                <a:solidFill>
                  <a:srgbClr val="46ADB0"/>
                </a:solidFill>
                <a:effectLst/>
                <a:latin typeface="Times New Roman" panose="02020603050405020304" pitchFamily="18" charset="0"/>
              </a:rPr>
              <a:t>. </a:t>
            </a:r>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Alarm</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
        <p:nvSpPr>
          <p:cNvPr id="7" name="文本框 83">
            <a:extLst>
              <a:ext uri="{FF2B5EF4-FFF2-40B4-BE49-F238E27FC236}">
                <a16:creationId xmlns:a16="http://schemas.microsoft.com/office/drawing/2014/main" id="{5A9366D9-3B1A-BED3-4D0E-7030E47E42DD}"/>
              </a:ext>
            </a:extLst>
          </p:cNvPr>
          <p:cNvSpPr txBox="1"/>
          <p:nvPr/>
        </p:nvSpPr>
        <p:spPr>
          <a:xfrm>
            <a:off x="832349" y="1642905"/>
            <a:ext cx="8639642" cy="400110"/>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46ADB0"/>
                </a:solidFill>
                <a:effectLst/>
                <a:latin typeface="Times New Roman" panose="02020603050405020304" pitchFamily="18" charset="0"/>
              </a:rPr>
              <a:t>Alarm</a:t>
            </a:r>
            <a:r>
              <a:rPr lang="en-US" sz="2000" dirty="0">
                <a:solidFill>
                  <a:srgbClr val="46ADB0"/>
                </a:solidFill>
                <a:latin typeface="Times New Roman" panose="02020603050405020304" pitchFamily="18" charset="0"/>
              </a:rPr>
              <a:t> configuration</a:t>
            </a:r>
          </a:p>
        </p:txBody>
      </p:sp>
      <p:pic>
        <p:nvPicPr>
          <p:cNvPr id="3" name="Picture 2">
            <a:extLst>
              <a:ext uri="{FF2B5EF4-FFF2-40B4-BE49-F238E27FC236}">
                <a16:creationId xmlns:a16="http://schemas.microsoft.com/office/drawing/2014/main" id="{0FBDA086-165B-CBA1-646D-5E8CE47FDE41}"/>
              </a:ext>
            </a:extLst>
          </p:cNvPr>
          <p:cNvPicPr>
            <a:picLocks noChangeAspect="1"/>
          </p:cNvPicPr>
          <p:nvPr/>
        </p:nvPicPr>
        <p:blipFill>
          <a:blip r:embed="rId5"/>
          <a:stretch>
            <a:fillRect/>
          </a:stretch>
        </p:blipFill>
        <p:spPr>
          <a:xfrm>
            <a:off x="736657" y="2409554"/>
            <a:ext cx="4988288" cy="2885684"/>
          </a:xfrm>
          <a:prstGeom prst="rect">
            <a:avLst/>
          </a:prstGeom>
        </p:spPr>
      </p:pic>
      <p:pic>
        <p:nvPicPr>
          <p:cNvPr id="9" name="Picture 8">
            <a:extLst>
              <a:ext uri="{FF2B5EF4-FFF2-40B4-BE49-F238E27FC236}">
                <a16:creationId xmlns:a16="http://schemas.microsoft.com/office/drawing/2014/main" id="{5F4FEF48-3D75-EEEE-48F8-9232D5E142C5}"/>
              </a:ext>
            </a:extLst>
          </p:cNvPr>
          <p:cNvPicPr>
            <a:picLocks noChangeAspect="1"/>
          </p:cNvPicPr>
          <p:nvPr/>
        </p:nvPicPr>
        <p:blipFill>
          <a:blip r:embed="rId6"/>
          <a:stretch>
            <a:fillRect/>
          </a:stretch>
        </p:blipFill>
        <p:spPr>
          <a:xfrm>
            <a:off x="5845722" y="2094827"/>
            <a:ext cx="5720994" cy="3515138"/>
          </a:xfrm>
          <a:prstGeom prst="rect">
            <a:avLst/>
          </a:prstGeom>
        </p:spPr>
      </p:pic>
    </p:spTree>
    <p:extLst>
      <p:ext uri="{BB962C8B-B14F-4D97-AF65-F5344CB8AC3E}">
        <p14:creationId xmlns:p14="http://schemas.microsoft.com/office/powerpoint/2010/main" val="247696146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 AUTOSAR OS Application.</a:t>
            </a:r>
            <a:endParaRPr lang="zh-CN" altLang="en-US" sz="3600" dirty="0">
              <a:solidFill>
                <a:srgbClr val="46ADB0"/>
              </a:solidFill>
            </a:endParaRPr>
          </a:p>
        </p:txBody>
      </p:sp>
      <p:sp>
        <p:nvSpPr>
          <p:cNvPr id="63" name="文本框 83">
            <a:extLst>
              <a:ext uri="{FF2B5EF4-FFF2-40B4-BE49-F238E27FC236}">
                <a16:creationId xmlns:a16="http://schemas.microsoft.com/office/drawing/2014/main" id="{1CD8B625-911B-6377-0D7B-C537A4ED63C3}"/>
              </a:ext>
            </a:extLst>
          </p:cNvPr>
          <p:cNvSpPr txBox="1"/>
          <p:nvPr/>
        </p:nvSpPr>
        <p:spPr>
          <a:xfrm>
            <a:off x="410510" y="1190983"/>
            <a:ext cx="4756913" cy="400110"/>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7. </a:t>
            </a:r>
            <a:r>
              <a:rPr lang="en-US" sz="2000" b="0" i="0" dirty="0" err="1">
                <a:solidFill>
                  <a:srgbClr val="46ADB0"/>
                </a:solidFill>
                <a:effectLst/>
                <a:latin typeface="Times New Roman" panose="02020603050405020304" pitchFamily="18" charset="0"/>
              </a:rPr>
              <a:t>Autosar</a:t>
            </a:r>
            <a:r>
              <a:rPr lang="en-US" sz="2000" b="0" i="0" dirty="0">
                <a:solidFill>
                  <a:srgbClr val="46ADB0"/>
                </a:solidFill>
                <a:effectLst/>
                <a:latin typeface="Times New Roman" panose="02020603050405020304" pitchFamily="18" charset="0"/>
              </a:rPr>
              <a:t> OS Resource Management</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
        <p:nvSpPr>
          <p:cNvPr id="7" name="文本框 83">
            <a:extLst>
              <a:ext uri="{FF2B5EF4-FFF2-40B4-BE49-F238E27FC236}">
                <a16:creationId xmlns:a16="http://schemas.microsoft.com/office/drawing/2014/main" id="{5A9366D9-3B1A-BED3-4D0E-7030E47E42DD}"/>
              </a:ext>
            </a:extLst>
          </p:cNvPr>
          <p:cNvSpPr txBox="1"/>
          <p:nvPr/>
        </p:nvSpPr>
        <p:spPr>
          <a:xfrm>
            <a:off x="832349" y="1642905"/>
            <a:ext cx="8639642" cy="400110"/>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46ADB0"/>
                </a:solidFill>
                <a:effectLst/>
                <a:latin typeface="Times New Roman" panose="02020603050405020304" pitchFamily="18" charset="0"/>
              </a:rPr>
              <a:t>Resource Management</a:t>
            </a:r>
            <a:r>
              <a:rPr lang="en-US" sz="2000" dirty="0">
                <a:solidFill>
                  <a:srgbClr val="46ADB0"/>
                </a:solidFill>
                <a:latin typeface="Times New Roman" panose="02020603050405020304" pitchFamily="18" charset="0"/>
              </a:rPr>
              <a:t> configuration</a:t>
            </a:r>
          </a:p>
        </p:txBody>
      </p:sp>
      <p:pic>
        <p:nvPicPr>
          <p:cNvPr id="3" name="Picture 2">
            <a:extLst>
              <a:ext uri="{FF2B5EF4-FFF2-40B4-BE49-F238E27FC236}">
                <a16:creationId xmlns:a16="http://schemas.microsoft.com/office/drawing/2014/main" id="{4BF80B08-390C-6D72-9838-334B2A372514}"/>
              </a:ext>
            </a:extLst>
          </p:cNvPr>
          <p:cNvPicPr>
            <a:picLocks noChangeAspect="1"/>
          </p:cNvPicPr>
          <p:nvPr/>
        </p:nvPicPr>
        <p:blipFill>
          <a:blip r:embed="rId5"/>
          <a:stretch>
            <a:fillRect/>
          </a:stretch>
        </p:blipFill>
        <p:spPr>
          <a:xfrm>
            <a:off x="410510" y="2391473"/>
            <a:ext cx="6830444" cy="2627094"/>
          </a:xfrm>
          <a:prstGeom prst="rect">
            <a:avLst/>
          </a:prstGeom>
        </p:spPr>
      </p:pic>
      <p:pic>
        <p:nvPicPr>
          <p:cNvPr id="6" name="Picture 5">
            <a:extLst>
              <a:ext uri="{FF2B5EF4-FFF2-40B4-BE49-F238E27FC236}">
                <a16:creationId xmlns:a16="http://schemas.microsoft.com/office/drawing/2014/main" id="{442F2FAB-21D4-3249-EEE5-058AB7E77870}"/>
              </a:ext>
            </a:extLst>
          </p:cNvPr>
          <p:cNvPicPr>
            <a:picLocks noChangeAspect="1"/>
          </p:cNvPicPr>
          <p:nvPr/>
        </p:nvPicPr>
        <p:blipFill>
          <a:blip r:embed="rId6"/>
          <a:stretch>
            <a:fillRect/>
          </a:stretch>
        </p:blipFill>
        <p:spPr>
          <a:xfrm>
            <a:off x="7264743" y="1795169"/>
            <a:ext cx="4825454" cy="4449353"/>
          </a:xfrm>
          <a:prstGeom prst="rect">
            <a:avLst/>
          </a:prstGeom>
        </p:spPr>
      </p:pic>
    </p:spTree>
    <p:extLst>
      <p:ext uri="{BB962C8B-B14F-4D97-AF65-F5344CB8AC3E}">
        <p14:creationId xmlns:p14="http://schemas.microsoft.com/office/powerpoint/2010/main" val="63176679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1754462" y="2095656"/>
            <a:ext cx="7992652" cy="1754326"/>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sz="3600" dirty="0"/>
              <a:t>Practice Task: Create a runnable function run in Task 500ms and verify the period time of Task.</a:t>
            </a:r>
            <a:endParaRPr lang="zh-CN" altLang="en-US" sz="3600" dirty="0"/>
          </a:p>
        </p:txBody>
      </p:sp>
    </p:spTree>
    <p:extLst>
      <p:ext uri="{BB962C8B-B14F-4D97-AF65-F5344CB8AC3E}">
        <p14:creationId xmlns:p14="http://schemas.microsoft.com/office/powerpoint/2010/main" val="83477087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1. Runnable Function Creation</a:t>
            </a:r>
            <a:endParaRPr lang="zh-CN" altLang="en-US" dirty="0"/>
          </a:p>
        </p:txBody>
      </p:sp>
      <p:pic>
        <p:nvPicPr>
          <p:cNvPr id="10" name="Picture 9">
            <a:extLst>
              <a:ext uri="{FF2B5EF4-FFF2-40B4-BE49-F238E27FC236}">
                <a16:creationId xmlns:a16="http://schemas.microsoft.com/office/drawing/2014/main" id="{8460E121-26F1-48DE-BFF7-36C34DA91224}"/>
              </a:ext>
            </a:extLst>
          </p:cNvPr>
          <p:cNvPicPr>
            <a:picLocks noChangeAspect="1"/>
          </p:cNvPicPr>
          <p:nvPr/>
        </p:nvPicPr>
        <p:blipFill>
          <a:blip r:embed="rId4"/>
          <a:stretch>
            <a:fillRect/>
          </a:stretch>
        </p:blipFill>
        <p:spPr>
          <a:xfrm>
            <a:off x="1655744" y="2594156"/>
            <a:ext cx="8618794" cy="2819942"/>
          </a:xfrm>
          <a:prstGeom prst="rect">
            <a:avLst/>
          </a:prstGeom>
        </p:spPr>
      </p:pic>
      <p:sp>
        <p:nvSpPr>
          <p:cNvPr id="2" name="文本框 83">
            <a:extLst>
              <a:ext uri="{FF2B5EF4-FFF2-40B4-BE49-F238E27FC236}">
                <a16:creationId xmlns:a16="http://schemas.microsoft.com/office/drawing/2014/main" id="{BEC7E961-0659-82C7-A9EF-8989828AE56A}"/>
              </a:ext>
            </a:extLst>
          </p:cNvPr>
          <p:cNvSpPr txBox="1"/>
          <p:nvPr/>
        </p:nvSpPr>
        <p:spPr>
          <a:xfrm>
            <a:off x="912024" y="2001106"/>
            <a:ext cx="936251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Using Davinci Developer Tool to create a Runnable function.</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707442095"/>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2. Task 500ms Creation</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912024" y="1848842"/>
            <a:ext cx="9362514"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Using Davinci </a:t>
            </a:r>
            <a:r>
              <a:rPr kumimoji="1" lang="en-US" altLang="zh-CN" sz="2000" dirty="0" err="1">
                <a:solidFill>
                  <a:srgbClr val="46ADB0"/>
                </a:solidFill>
                <a:latin typeface="Roboto" panose="02000000000000000000" pitchFamily="2" charset="0"/>
                <a:ea typeface="Roboto" panose="02000000000000000000" pitchFamily="2" charset="0"/>
                <a:cs typeface="Roboto" panose="02000000000000000000" pitchFamily="2" charset="0"/>
              </a:rPr>
              <a:t>Configuarion</a:t>
            </a: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 Tool to create Task 500ms</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F3BEFA45-2E32-497E-BC48-3AC4F042FF29}"/>
              </a:ext>
            </a:extLst>
          </p:cNvPr>
          <p:cNvPicPr>
            <a:picLocks noChangeAspect="1"/>
          </p:cNvPicPr>
          <p:nvPr/>
        </p:nvPicPr>
        <p:blipFill>
          <a:blip r:embed="rId4"/>
          <a:stretch>
            <a:fillRect/>
          </a:stretch>
        </p:blipFill>
        <p:spPr>
          <a:xfrm>
            <a:off x="2379446" y="2445146"/>
            <a:ext cx="6424087" cy="3505890"/>
          </a:xfrm>
          <a:prstGeom prst="rect">
            <a:avLst/>
          </a:prstGeom>
        </p:spPr>
      </p:pic>
    </p:spTree>
    <p:extLst>
      <p:ext uri="{BB962C8B-B14F-4D97-AF65-F5344CB8AC3E}">
        <p14:creationId xmlns:p14="http://schemas.microsoft.com/office/powerpoint/2010/main" val="242360623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3. Mapping Runnable function to Task</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912024" y="1732110"/>
            <a:ext cx="936251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Open Task Mapping section in Davinci </a:t>
            </a:r>
            <a:r>
              <a:rPr kumimoji="1" lang="en-US" altLang="zh-CN" sz="2000" dirty="0" err="1">
                <a:solidFill>
                  <a:srgbClr val="46ADB0"/>
                </a:solidFill>
                <a:latin typeface="Roboto" panose="02000000000000000000" pitchFamily="2" charset="0"/>
                <a:ea typeface="Roboto" panose="02000000000000000000" pitchFamily="2" charset="0"/>
                <a:cs typeface="Roboto" panose="02000000000000000000" pitchFamily="2" charset="0"/>
              </a:rPr>
              <a:t>Configuarion</a:t>
            </a: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 Tool mapping runnable functions to Task.</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pic>
        <p:nvPicPr>
          <p:cNvPr id="6" name="Picture 5">
            <a:extLst>
              <a:ext uri="{FF2B5EF4-FFF2-40B4-BE49-F238E27FC236}">
                <a16:creationId xmlns:a16="http://schemas.microsoft.com/office/drawing/2014/main" id="{599706A1-51CC-45FE-B6AF-EAC29BEE403F}"/>
              </a:ext>
            </a:extLst>
          </p:cNvPr>
          <p:cNvPicPr>
            <a:picLocks noChangeAspect="1"/>
          </p:cNvPicPr>
          <p:nvPr/>
        </p:nvPicPr>
        <p:blipFill>
          <a:blip r:embed="rId4"/>
          <a:stretch>
            <a:fillRect/>
          </a:stretch>
        </p:blipFill>
        <p:spPr>
          <a:xfrm>
            <a:off x="5053520" y="2731759"/>
            <a:ext cx="5394586" cy="3372491"/>
          </a:xfrm>
          <a:prstGeom prst="rect">
            <a:avLst/>
          </a:prstGeom>
        </p:spPr>
      </p:pic>
      <p:sp>
        <p:nvSpPr>
          <p:cNvPr id="7" name="文本框 83">
            <a:extLst>
              <a:ext uri="{FF2B5EF4-FFF2-40B4-BE49-F238E27FC236}">
                <a16:creationId xmlns:a16="http://schemas.microsoft.com/office/drawing/2014/main" id="{F695BDC8-8A9E-D457-0DF3-DB29FC152284}"/>
              </a:ext>
            </a:extLst>
          </p:cNvPr>
          <p:cNvSpPr txBox="1"/>
          <p:nvPr/>
        </p:nvSpPr>
        <p:spPr>
          <a:xfrm>
            <a:off x="1271946" y="3592993"/>
            <a:ext cx="3494606" cy="1015663"/>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Test_Runnable_AppCom</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runnable function will run in Task 10ms</a:t>
            </a:r>
          </a:p>
        </p:txBody>
      </p:sp>
    </p:spTree>
    <p:extLst>
      <p:ext uri="{BB962C8B-B14F-4D97-AF65-F5344CB8AC3E}">
        <p14:creationId xmlns:p14="http://schemas.microsoft.com/office/powerpoint/2010/main" val="715454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3. Mapping Runnable function to Task</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912024" y="1732110"/>
            <a:ext cx="936251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Open Task Mapping section in Davinci </a:t>
            </a:r>
            <a:r>
              <a:rPr kumimoji="1" lang="en-US" altLang="zh-CN" sz="2000" dirty="0" err="1">
                <a:solidFill>
                  <a:srgbClr val="46ADB0"/>
                </a:solidFill>
                <a:latin typeface="Roboto" panose="02000000000000000000" pitchFamily="2" charset="0"/>
                <a:ea typeface="Roboto" panose="02000000000000000000" pitchFamily="2" charset="0"/>
                <a:cs typeface="Roboto" panose="02000000000000000000" pitchFamily="2" charset="0"/>
              </a:rPr>
              <a:t>Configuarion</a:t>
            </a: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 Tool mapping runnable functions to Task.</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
        <p:nvSpPr>
          <p:cNvPr id="7" name="文本框 83">
            <a:extLst>
              <a:ext uri="{FF2B5EF4-FFF2-40B4-BE49-F238E27FC236}">
                <a16:creationId xmlns:a16="http://schemas.microsoft.com/office/drawing/2014/main" id="{F695BDC8-8A9E-D457-0DF3-DB29FC152284}"/>
              </a:ext>
            </a:extLst>
          </p:cNvPr>
          <p:cNvSpPr txBox="1"/>
          <p:nvPr/>
        </p:nvSpPr>
        <p:spPr>
          <a:xfrm>
            <a:off x="1489137" y="3683650"/>
            <a:ext cx="3494606" cy="1015663"/>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Test_Runnable_AppCom_Init</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runnable function will run in Task Init</a:t>
            </a:r>
          </a:p>
        </p:txBody>
      </p:sp>
      <p:pic>
        <p:nvPicPr>
          <p:cNvPr id="3" name="Picture 2">
            <a:extLst>
              <a:ext uri="{FF2B5EF4-FFF2-40B4-BE49-F238E27FC236}">
                <a16:creationId xmlns:a16="http://schemas.microsoft.com/office/drawing/2014/main" id="{5D58410B-51FB-417D-907C-0127555EB14F}"/>
              </a:ext>
            </a:extLst>
          </p:cNvPr>
          <p:cNvPicPr>
            <a:picLocks noChangeAspect="1"/>
          </p:cNvPicPr>
          <p:nvPr/>
        </p:nvPicPr>
        <p:blipFill>
          <a:blip r:embed="rId4"/>
          <a:stretch>
            <a:fillRect/>
          </a:stretch>
        </p:blipFill>
        <p:spPr>
          <a:xfrm>
            <a:off x="5560855" y="2343097"/>
            <a:ext cx="4176205" cy="3515454"/>
          </a:xfrm>
          <a:prstGeom prst="rect">
            <a:avLst/>
          </a:prstGeom>
        </p:spPr>
      </p:pic>
    </p:spTree>
    <p:extLst>
      <p:ext uri="{BB962C8B-B14F-4D97-AF65-F5344CB8AC3E}">
        <p14:creationId xmlns:p14="http://schemas.microsoft.com/office/powerpoint/2010/main" val="292353672"/>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3. Mapping Runnable function to Task</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912024" y="1732110"/>
            <a:ext cx="9362514"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Open Task Mapping section in Davinci </a:t>
            </a:r>
            <a:r>
              <a:rPr kumimoji="1" lang="en-US" altLang="zh-CN" sz="2000" dirty="0" err="1">
                <a:solidFill>
                  <a:srgbClr val="46ADB0"/>
                </a:solidFill>
                <a:latin typeface="Roboto" panose="02000000000000000000" pitchFamily="2" charset="0"/>
                <a:ea typeface="Roboto" panose="02000000000000000000" pitchFamily="2" charset="0"/>
                <a:cs typeface="Roboto" panose="02000000000000000000" pitchFamily="2" charset="0"/>
              </a:rPr>
              <a:t>Configuarion</a:t>
            </a: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 Tool mapping runnable functions to Task.</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
        <p:nvSpPr>
          <p:cNvPr id="7" name="文本框 83">
            <a:extLst>
              <a:ext uri="{FF2B5EF4-FFF2-40B4-BE49-F238E27FC236}">
                <a16:creationId xmlns:a16="http://schemas.microsoft.com/office/drawing/2014/main" id="{F695BDC8-8A9E-D457-0DF3-DB29FC152284}"/>
              </a:ext>
            </a:extLst>
          </p:cNvPr>
          <p:cNvSpPr txBox="1"/>
          <p:nvPr/>
        </p:nvSpPr>
        <p:spPr>
          <a:xfrm>
            <a:off x="1751784" y="3683649"/>
            <a:ext cx="3494606" cy="1015663"/>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Test_Runnable_500ms runnable function will run in Task 500ms</a:t>
            </a:r>
          </a:p>
        </p:txBody>
      </p:sp>
      <p:pic>
        <p:nvPicPr>
          <p:cNvPr id="6" name="Picture 5">
            <a:extLst>
              <a:ext uri="{FF2B5EF4-FFF2-40B4-BE49-F238E27FC236}">
                <a16:creationId xmlns:a16="http://schemas.microsoft.com/office/drawing/2014/main" id="{53979553-FC25-43FE-B157-E8D624B09005}"/>
              </a:ext>
            </a:extLst>
          </p:cNvPr>
          <p:cNvPicPr>
            <a:picLocks noChangeAspect="1"/>
          </p:cNvPicPr>
          <p:nvPr/>
        </p:nvPicPr>
        <p:blipFill>
          <a:blip r:embed="rId4"/>
          <a:stretch>
            <a:fillRect/>
          </a:stretch>
        </p:blipFill>
        <p:spPr>
          <a:xfrm>
            <a:off x="5826808" y="2452872"/>
            <a:ext cx="5317181" cy="3477218"/>
          </a:xfrm>
          <a:prstGeom prst="rect">
            <a:avLst/>
          </a:prstGeom>
        </p:spPr>
      </p:pic>
    </p:spTree>
    <p:extLst>
      <p:ext uri="{BB962C8B-B14F-4D97-AF65-F5344CB8AC3E}">
        <p14:creationId xmlns:p14="http://schemas.microsoft.com/office/powerpoint/2010/main" val="23802427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3. Mapping Runnable function to Task</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912024" y="1732110"/>
            <a:ext cx="9362514" cy="1015663"/>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Open the container below:</a:t>
            </a:r>
          </a:p>
          <a:p>
            <a:pPr marL="800100" lvl="1" indent="-342900">
              <a:buFontTx/>
              <a:buChar char="-"/>
            </a:pP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Set Cyclic Trigger Implementation is None.</a:t>
            </a:r>
          </a:p>
          <a:p>
            <a:pPr marL="800100" lvl="1" indent="-342900">
              <a:buFontTx/>
              <a:buChar char="-"/>
            </a:pPr>
            <a:r>
              <a:rPr kumimoji="1" lang="en-US" altLang="zh-CN" sz="2000" dirty="0">
                <a:solidFill>
                  <a:srgbClr val="46ADB0"/>
                </a:solidFill>
                <a:latin typeface="Roboto" panose="02000000000000000000" pitchFamily="2" charset="0"/>
                <a:ea typeface="Roboto" panose="02000000000000000000" pitchFamily="2" charset="0"/>
                <a:cs typeface="Roboto" panose="02000000000000000000" pitchFamily="2" charset="0"/>
              </a:rPr>
              <a:t>Set Alarm and Event is Blank.</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0E3DD352-8C07-D74E-8519-9DE1F49E6771}"/>
              </a:ext>
            </a:extLst>
          </p:cNvPr>
          <p:cNvPicPr>
            <a:picLocks noChangeAspect="1"/>
          </p:cNvPicPr>
          <p:nvPr/>
        </p:nvPicPr>
        <p:blipFill>
          <a:blip r:embed="rId4"/>
          <a:stretch>
            <a:fillRect/>
          </a:stretch>
        </p:blipFill>
        <p:spPr>
          <a:xfrm>
            <a:off x="955945" y="2848280"/>
            <a:ext cx="10095482" cy="3139449"/>
          </a:xfrm>
          <a:prstGeom prst="rect">
            <a:avLst/>
          </a:prstGeom>
        </p:spPr>
      </p:pic>
    </p:spTree>
    <p:extLst>
      <p:ext uri="{BB962C8B-B14F-4D97-AF65-F5344CB8AC3E}">
        <p14:creationId xmlns:p14="http://schemas.microsoft.com/office/powerpoint/2010/main" val="51498318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pic>
        <p:nvPicPr>
          <p:cNvPr id="11" name="Picture 10">
            <a:extLst>
              <a:ext uri="{FF2B5EF4-FFF2-40B4-BE49-F238E27FC236}">
                <a16:creationId xmlns:a16="http://schemas.microsoft.com/office/drawing/2014/main" id="{1E7A572C-E05F-4FB3-B298-D42A454914A7}"/>
              </a:ext>
            </a:extLst>
          </p:cNvPr>
          <p:cNvPicPr>
            <a:picLocks noChangeAspect="1"/>
          </p:cNvPicPr>
          <p:nvPr/>
        </p:nvPicPr>
        <p:blipFill>
          <a:blip r:embed="rId4"/>
          <a:stretch>
            <a:fillRect/>
          </a:stretch>
        </p:blipFill>
        <p:spPr>
          <a:xfrm>
            <a:off x="2859414" y="1588967"/>
            <a:ext cx="6051124" cy="2737438"/>
          </a:xfrm>
          <a:prstGeom prst="rect">
            <a:avLst/>
          </a:prstGeom>
        </p:spPr>
      </p:pic>
      <p:sp>
        <p:nvSpPr>
          <p:cNvPr id="12" name="文本框 83">
            <a:extLst>
              <a:ext uri="{FF2B5EF4-FFF2-40B4-BE49-F238E27FC236}">
                <a16:creationId xmlns:a16="http://schemas.microsoft.com/office/drawing/2014/main" id="{ED854D16-0E9F-0FE2-A99E-8392E641B523}"/>
              </a:ext>
            </a:extLst>
          </p:cNvPr>
          <p:cNvSpPr txBox="1"/>
          <p:nvPr/>
        </p:nvSpPr>
        <p:spPr>
          <a:xfrm>
            <a:off x="1597600" y="4523949"/>
            <a:ext cx="9025004" cy="1323439"/>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dirty="0">
                <a:solidFill>
                  <a:srgbClr val="46ADB0"/>
                </a:solidFill>
                <a:latin typeface="Times New Roman" panose="02020603050405020304" pitchFamily="18" charset="0"/>
                <a:ea typeface="Roboto" panose="02000000000000000000" pitchFamily="2" charset="0"/>
                <a:cs typeface="Times New Roman" panose="02020603050405020304" pitchFamily="18" charset="0"/>
              </a:rPr>
              <a:t>OS is located in Service layer which is a part of the Base Software layer.</a:t>
            </a:r>
          </a:p>
          <a:p>
            <a:pPr marL="342900" indent="-342900">
              <a:buFont typeface="Arial" panose="020B0604020202020204" pitchFamily="34" charset="0"/>
              <a:buChar char="•"/>
            </a:pPr>
            <a:r>
              <a:rPr kumimoji="1" lang="en-US" altLang="zh-CN" sz="2000" dirty="0">
                <a:solidFill>
                  <a:srgbClr val="46ADB0"/>
                </a:solidFill>
                <a:latin typeface="Times New Roman" panose="02020603050405020304" pitchFamily="18" charset="0"/>
                <a:ea typeface="Roboto" panose="02000000000000000000" pitchFamily="2" charset="0"/>
                <a:cs typeface="Times New Roman" panose="02020603050405020304" pitchFamily="18" charset="0"/>
              </a:rPr>
              <a:t>It manages the scheduling of tasks and events, the data flow between different tasks and provides features for monitoring and error handling.</a:t>
            </a:r>
          </a:p>
          <a:p>
            <a:pPr marL="342900" indent="-342900">
              <a:buFont typeface="Arial" panose="020B0604020202020204" pitchFamily="34" charset="0"/>
              <a:buChar char="•"/>
            </a:pPr>
            <a:r>
              <a:rPr kumimoji="1" lang="en-US" altLang="zh-CN" sz="2000" dirty="0">
                <a:solidFill>
                  <a:srgbClr val="46ADB0"/>
                </a:solidFill>
                <a:latin typeface="Times New Roman" panose="02020603050405020304" pitchFamily="18" charset="0"/>
                <a:ea typeface="Roboto" panose="02000000000000000000" pitchFamily="2" charset="0"/>
                <a:cs typeface="Times New Roman" panose="02020603050405020304" pitchFamily="18" charset="0"/>
              </a:rPr>
              <a:t>AUTOSAR OS is an evolution of OSEK OS </a:t>
            </a:r>
          </a:p>
        </p:txBody>
      </p:sp>
      <p:sp>
        <p:nvSpPr>
          <p:cNvPr id="14" name="文本框 83">
            <a:extLst>
              <a:ext uri="{FF2B5EF4-FFF2-40B4-BE49-F238E27FC236}">
                <a16:creationId xmlns:a16="http://schemas.microsoft.com/office/drawing/2014/main" id="{68CC73C0-F0D6-6F43-2BF9-BA404CD5DE9C}"/>
              </a:ext>
            </a:extLst>
          </p:cNvPr>
          <p:cNvSpPr txBox="1"/>
          <p:nvPr/>
        </p:nvSpPr>
        <p:spPr>
          <a:xfrm>
            <a:off x="226449" y="1010612"/>
            <a:ext cx="3694561" cy="400110"/>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1. </a:t>
            </a:r>
            <a:r>
              <a:rPr lang="en-US" sz="2000" dirty="0">
                <a:solidFill>
                  <a:srgbClr val="46ADB0"/>
                </a:solidFill>
                <a:latin typeface="Times New Roman" panose="02020603050405020304" pitchFamily="18" charset="0"/>
              </a:rPr>
              <a:t>OS introduction</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76634437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4. Generate code and coding.</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1214387" y="5927865"/>
            <a:ext cx="9837040"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Task 500ms will call Test_Runnable_500ms like configuration in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TaskMapping</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a:t>
            </a:r>
          </a:p>
        </p:txBody>
      </p:sp>
      <p:sp>
        <p:nvSpPr>
          <p:cNvPr id="9" name="Arrow: Right 8">
            <a:extLst>
              <a:ext uri="{FF2B5EF4-FFF2-40B4-BE49-F238E27FC236}">
                <a16:creationId xmlns:a16="http://schemas.microsoft.com/office/drawing/2014/main" id="{4D0CB103-5333-5A88-1076-6FAA0668F87B}"/>
              </a:ext>
            </a:extLst>
          </p:cNvPr>
          <p:cNvSpPr/>
          <p:nvPr/>
        </p:nvSpPr>
        <p:spPr>
          <a:xfrm>
            <a:off x="5593281" y="4105072"/>
            <a:ext cx="502719" cy="4214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E633833-F3EB-6493-0BC8-2603BDBBB26F}"/>
              </a:ext>
            </a:extLst>
          </p:cNvPr>
          <p:cNvPicPr>
            <a:picLocks noChangeAspect="1"/>
          </p:cNvPicPr>
          <p:nvPr/>
        </p:nvPicPr>
        <p:blipFill>
          <a:blip r:embed="rId4"/>
          <a:stretch>
            <a:fillRect/>
          </a:stretch>
        </p:blipFill>
        <p:spPr>
          <a:xfrm>
            <a:off x="1327725" y="2965089"/>
            <a:ext cx="4051430" cy="2751790"/>
          </a:xfrm>
          <a:prstGeom prst="rect">
            <a:avLst/>
          </a:prstGeom>
        </p:spPr>
      </p:pic>
      <p:pic>
        <p:nvPicPr>
          <p:cNvPr id="13" name="Picture 12">
            <a:extLst>
              <a:ext uri="{FF2B5EF4-FFF2-40B4-BE49-F238E27FC236}">
                <a16:creationId xmlns:a16="http://schemas.microsoft.com/office/drawing/2014/main" id="{8260B188-23A4-07C8-7B68-2F17BA08153F}"/>
              </a:ext>
            </a:extLst>
          </p:cNvPr>
          <p:cNvPicPr>
            <a:picLocks noChangeAspect="1"/>
          </p:cNvPicPr>
          <p:nvPr/>
        </p:nvPicPr>
        <p:blipFill>
          <a:blip r:embed="rId5"/>
          <a:stretch>
            <a:fillRect/>
          </a:stretch>
        </p:blipFill>
        <p:spPr>
          <a:xfrm>
            <a:off x="6412105" y="2965089"/>
            <a:ext cx="4452170" cy="2824889"/>
          </a:xfrm>
          <a:prstGeom prst="rect">
            <a:avLst/>
          </a:prstGeom>
        </p:spPr>
      </p:pic>
      <p:sp>
        <p:nvSpPr>
          <p:cNvPr id="14" name="文本框 83">
            <a:extLst>
              <a:ext uri="{FF2B5EF4-FFF2-40B4-BE49-F238E27FC236}">
                <a16:creationId xmlns:a16="http://schemas.microsoft.com/office/drawing/2014/main" id="{85432C75-DE34-A589-3B28-60B2C8EDAFD4}"/>
              </a:ext>
            </a:extLst>
          </p:cNvPr>
          <p:cNvSpPr txBox="1"/>
          <p:nvPr/>
        </p:nvSpPr>
        <p:spPr>
          <a:xfrm>
            <a:off x="1027235" y="1864296"/>
            <a:ext cx="9837040" cy="707886"/>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After finishing configuration, go to step generate code and template for Runnable and Task.</a:t>
            </a:r>
          </a:p>
        </p:txBody>
      </p:sp>
    </p:spTree>
    <p:extLst>
      <p:ext uri="{BB962C8B-B14F-4D97-AF65-F5344CB8AC3E}">
        <p14:creationId xmlns:p14="http://schemas.microsoft.com/office/powerpoint/2010/main" val="147008367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4. Generate code and coding.</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912023" y="1931393"/>
            <a:ext cx="9856495"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Task 10ms will call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Test_Runnable_AppCom</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like configuration in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TaskMapping</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a:t>
            </a:r>
          </a:p>
        </p:txBody>
      </p:sp>
      <p:sp>
        <p:nvSpPr>
          <p:cNvPr id="9" name="Arrow: Right 8">
            <a:extLst>
              <a:ext uri="{FF2B5EF4-FFF2-40B4-BE49-F238E27FC236}">
                <a16:creationId xmlns:a16="http://schemas.microsoft.com/office/drawing/2014/main" id="{4D0CB103-5333-5A88-1076-6FAA0668F87B}"/>
              </a:ext>
            </a:extLst>
          </p:cNvPr>
          <p:cNvSpPr/>
          <p:nvPr/>
        </p:nvSpPr>
        <p:spPr>
          <a:xfrm>
            <a:off x="5593281" y="4105072"/>
            <a:ext cx="502719" cy="4214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86AE25C-F5B5-403F-B320-5B22CDAA68EE}"/>
              </a:ext>
            </a:extLst>
          </p:cNvPr>
          <p:cNvPicPr>
            <a:picLocks noChangeAspect="1"/>
          </p:cNvPicPr>
          <p:nvPr/>
        </p:nvPicPr>
        <p:blipFill>
          <a:blip r:embed="rId4"/>
          <a:stretch>
            <a:fillRect/>
          </a:stretch>
        </p:blipFill>
        <p:spPr>
          <a:xfrm>
            <a:off x="1194126" y="3028659"/>
            <a:ext cx="3858246" cy="2574252"/>
          </a:xfrm>
          <a:prstGeom prst="rect">
            <a:avLst/>
          </a:prstGeom>
        </p:spPr>
      </p:pic>
      <p:pic>
        <p:nvPicPr>
          <p:cNvPr id="7" name="Picture 6">
            <a:extLst>
              <a:ext uri="{FF2B5EF4-FFF2-40B4-BE49-F238E27FC236}">
                <a16:creationId xmlns:a16="http://schemas.microsoft.com/office/drawing/2014/main" id="{19310CCF-4EDB-48BD-B170-CC7A357B4D1B}"/>
              </a:ext>
            </a:extLst>
          </p:cNvPr>
          <p:cNvPicPr>
            <a:picLocks noChangeAspect="1"/>
          </p:cNvPicPr>
          <p:nvPr/>
        </p:nvPicPr>
        <p:blipFill>
          <a:blip r:embed="rId5"/>
          <a:stretch>
            <a:fillRect/>
          </a:stretch>
        </p:blipFill>
        <p:spPr>
          <a:xfrm>
            <a:off x="6765578" y="3010258"/>
            <a:ext cx="3508960" cy="2592653"/>
          </a:xfrm>
          <a:prstGeom prst="rect">
            <a:avLst/>
          </a:prstGeom>
        </p:spPr>
      </p:pic>
    </p:spTree>
    <p:extLst>
      <p:ext uri="{BB962C8B-B14F-4D97-AF65-F5344CB8AC3E}">
        <p14:creationId xmlns:p14="http://schemas.microsoft.com/office/powerpoint/2010/main" val="37501801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4. Generate code and coding.</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912023" y="1931393"/>
            <a:ext cx="9856495"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Task Init will call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Test_Runnable_AppCom_Init</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like configuration in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TaskMapping</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a:t>
            </a:r>
          </a:p>
        </p:txBody>
      </p:sp>
      <p:sp>
        <p:nvSpPr>
          <p:cNvPr id="9" name="Arrow: Right 8">
            <a:extLst>
              <a:ext uri="{FF2B5EF4-FFF2-40B4-BE49-F238E27FC236}">
                <a16:creationId xmlns:a16="http://schemas.microsoft.com/office/drawing/2014/main" id="{4D0CB103-5333-5A88-1076-6FAA0668F87B}"/>
              </a:ext>
            </a:extLst>
          </p:cNvPr>
          <p:cNvSpPr/>
          <p:nvPr/>
        </p:nvSpPr>
        <p:spPr>
          <a:xfrm>
            <a:off x="5593281" y="4105072"/>
            <a:ext cx="502719" cy="4214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9707FF5-A385-4911-8A33-6A11D8CBF74B}"/>
              </a:ext>
            </a:extLst>
          </p:cNvPr>
          <p:cNvPicPr>
            <a:picLocks noChangeAspect="1"/>
          </p:cNvPicPr>
          <p:nvPr/>
        </p:nvPicPr>
        <p:blipFill>
          <a:blip r:embed="rId4"/>
          <a:stretch>
            <a:fillRect/>
          </a:stretch>
        </p:blipFill>
        <p:spPr>
          <a:xfrm>
            <a:off x="1098759" y="3092984"/>
            <a:ext cx="4158918" cy="2574033"/>
          </a:xfrm>
          <a:prstGeom prst="rect">
            <a:avLst/>
          </a:prstGeom>
        </p:spPr>
      </p:pic>
      <p:pic>
        <p:nvPicPr>
          <p:cNvPr id="8" name="Picture 7">
            <a:extLst>
              <a:ext uri="{FF2B5EF4-FFF2-40B4-BE49-F238E27FC236}">
                <a16:creationId xmlns:a16="http://schemas.microsoft.com/office/drawing/2014/main" id="{1C1ECA70-197A-4453-BAF3-52E859BB959A}"/>
              </a:ext>
            </a:extLst>
          </p:cNvPr>
          <p:cNvPicPr>
            <a:picLocks noChangeAspect="1"/>
          </p:cNvPicPr>
          <p:nvPr/>
        </p:nvPicPr>
        <p:blipFill>
          <a:blip r:embed="rId5"/>
          <a:stretch>
            <a:fillRect/>
          </a:stretch>
        </p:blipFill>
        <p:spPr>
          <a:xfrm>
            <a:off x="6767209" y="3216117"/>
            <a:ext cx="4642598" cy="2327765"/>
          </a:xfrm>
          <a:prstGeom prst="rect">
            <a:avLst/>
          </a:prstGeom>
        </p:spPr>
      </p:pic>
    </p:spTree>
    <p:extLst>
      <p:ext uri="{BB962C8B-B14F-4D97-AF65-F5344CB8AC3E}">
        <p14:creationId xmlns:p14="http://schemas.microsoft.com/office/powerpoint/2010/main" val="286436198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57960" y="103609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4. Generate code and coding.</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912023" y="1539062"/>
            <a:ext cx="9856495"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Task definition </a:t>
            </a:r>
          </a:p>
        </p:txBody>
      </p:sp>
      <p:pic>
        <p:nvPicPr>
          <p:cNvPr id="6" name="Picture 5">
            <a:extLst>
              <a:ext uri="{FF2B5EF4-FFF2-40B4-BE49-F238E27FC236}">
                <a16:creationId xmlns:a16="http://schemas.microsoft.com/office/drawing/2014/main" id="{0290226F-0A71-48B8-B0B0-6D7250F1EE3F}"/>
              </a:ext>
            </a:extLst>
          </p:cNvPr>
          <p:cNvPicPr>
            <a:picLocks noChangeAspect="1"/>
          </p:cNvPicPr>
          <p:nvPr/>
        </p:nvPicPr>
        <p:blipFill>
          <a:blip r:embed="rId4"/>
          <a:stretch>
            <a:fillRect/>
          </a:stretch>
        </p:blipFill>
        <p:spPr>
          <a:xfrm>
            <a:off x="6305230" y="2194295"/>
            <a:ext cx="4996605" cy="2846401"/>
          </a:xfrm>
          <a:prstGeom prst="rect">
            <a:avLst/>
          </a:prstGeom>
        </p:spPr>
      </p:pic>
      <p:pic>
        <p:nvPicPr>
          <p:cNvPr id="12" name="Picture 11">
            <a:extLst>
              <a:ext uri="{FF2B5EF4-FFF2-40B4-BE49-F238E27FC236}">
                <a16:creationId xmlns:a16="http://schemas.microsoft.com/office/drawing/2014/main" id="{B63BE24C-49D8-2BBB-090D-60D0F297A3FB}"/>
              </a:ext>
            </a:extLst>
          </p:cNvPr>
          <p:cNvPicPr>
            <a:picLocks noChangeAspect="1"/>
          </p:cNvPicPr>
          <p:nvPr/>
        </p:nvPicPr>
        <p:blipFill>
          <a:blip r:embed="rId5"/>
          <a:stretch>
            <a:fillRect/>
          </a:stretch>
        </p:blipFill>
        <p:spPr>
          <a:xfrm>
            <a:off x="986402" y="2194295"/>
            <a:ext cx="4370645" cy="2764339"/>
          </a:xfrm>
          <a:prstGeom prst="rect">
            <a:avLst/>
          </a:prstGeom>
        </p:spPr>
      </p:pic>
      <p:sp>
        <p:nvSpPr>
          <p:cNvPr id="13" name="Arrow: Right 12">
            <a:extLst>
              <a:ext uri="{FF2B5EF4-FFF2-40B4-BE49-F238E27FC236}">
                <a16:creationId xmlns:a16="http://schemas.microsoft.com/office/drawing/2014/main" id="{F411CC83-0233-6EF2-D6A2-35E9D2EFC959}"/>
              </a:ext>
            </a:extLst>
          </p:cNvPr>
          <p:cNvSpPr/>
          <p:nvPr/>
        </p:nvSpPr>
        <p:spPr>
          <a:xfrm>
            <a:off x="5579779" y="3218287"/>
            <a:ext cx="502719" cy="4214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文本框 83">
            <a:extLst>
              <a:ext uri="{FF2B5EF4-FFF2-40B4-BE49-F238E27FC236}">
                <a16:creationId xmlns:a16="http://schemas.microsoft.com/office/drawing/2014/main" id="{EF1293FD-969A-0747-8C53-5319CD6FE3C0}"/>
              </a:ext>
            </a:extLst>
          </p:cNvPr>
          <p:cNvSpPr txBox="1"/>
          <p:nvPr/>
        </p:nvSpPr>
        <p:spPr>
          <a:xfrm>
            <a:off x="986402" y="5318938"/>
            <a:ext cx="9856495"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Modify Task to set the task run when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Rte</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Init Memory and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Rte</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Start finish.</a:t>
            </a:r>
          </a:p>
        </p:txBody>
      </p:sp>
    </p:spTree>
    <p:extLst>
      <p:ext uri="{BB962C8B-B14F-4D97-AF65-F5344CB8AC3E}">
        <p14:creationId xmlns:p14="http://schemas.microsoft.com/office/powerpoint/2010/main" val="1722558025"/>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4. Generate code and coding.</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912023" y="1931393"/>
            <a:ext cx="9856495"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Task Activation.</a:t>
            </a:r>
          </a:p>
        </p:txBody>
      </p:sp>
      <p:pic>
        <p:nvPicPr>
          <p:cNvPr id="7" name="Picture 6">
            <a:extLst>
              <a:ext uri="{FF2B5EF4-FFF2-40B4-BE49-F238E27FC236}">
                <a16:creationId xmlns:a16="http://schemas.microsoft.com/office/drawing/2014/main" id="{D059CA15-C49A-4B55-BC22-3BE155345C72}"/>
              </a:ext>
            </a:extLst>
          </p:cNvPr>
          <p:cNvPicPr>
            <a:picLocks noChangeAspect="1"/>
          </p:cNvPicPr>
          <p:nvPr/>
        </p:nvPicPr>
        <p:blipFill>
          <a:blip r:embed="rId4"/>
          <a:stretch>
            <a:fillRect/>
          </a:stretch>
        </p:blipFill>
        <p:spPr>
          <a:xfrm>
            <a:off x="2403568" y="2610248"/>
            <a:ext cx="6379426" cy="3090134"/>
          </a:xfrm>
          <a:prstGeom prst="rect">
            <a:avLst/>
          </a:prstGeom>
        </p:spPr>
      </p:pic>
    </p:spTree>
    <p:extLst>
      <p:ext uri="{BB962C8B-B14F-4D97-AF65-F5344CB8AC3E}">
        <p14:creationId xmlns:p14="http://schemas.microsoft.com/office/powerpoint/2010/main" val="1886409394"/>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5. Measurement.</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814747" y="1701873"/>
            <a:ext cx="9856495"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Verify the Task will run every 500ms.</a:t>
            </a:r>
          </a:p>
        </p:txBody>
      </p:sp>
      <p:pic>
        <p:nvPicPr>
          <p:cNvPr id="3" name="Picture 2">
            <a:extLst>
              <a:ext uri="{FF2B5EF4-FFF2-40B4-BE49-F238E27FC236}">
                <a16:creationId xmlns:a16="http://schemas.microsoft.com/office/drawing/2014/main" id="{86CF2ADE-5CC5-435B-8E0C-76E402D0B440}"/>
              </a:ext>
            </a:extLst>
          </p:cNvPr>
          <p:cNvPicPr>
            <a:picLocks noChangeAspect="1"/>
          </p:cNvPicPr>
          <p:nvPr/>
        </p:nvPicPr>
        <p:blipFill>
          <a:blip r:embed="rId4"/>
          <a:stretch>
            <a:fillRect/>
          </a:stretch>
        </p:blipFill>
        <p:spPr>
          <a:xfrm>
            <a:off x="3075944" y="2380981"/>
            <a:ext cx="5034673" cy="3477364"/>
          </a:xfrm>
          <a:prstGeom prst="rect">
            <a:avLst/>
          </a:prstGeom>
        </p:spPr>
      </p:pic>
    </p:spTree>
    <p:extLst>
      <p:ext uri="{BB962C8B-B14F-4D97-AF65-F5344CB8AC3E}">
        <p14:creationId xmlns:p14="http://schemas.microsoft.com/office/powerpoint/2010/main" val="4223062446"/>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2"/>
          <a:stretch>
            <a:fillRect/>
          </a:stretch>
        </p:blipFill>
        <p:spPr>
          <a:xfrm>
            <a:off x="0" y="0"/>
            <a:ext cx="8803533" cy="994789"/>
          </a:xfrm>
          <a:prstGeom prst="rect">
            <a:avLst/>
          </a:prstGeom>
        </p:spPr>
      </p:pic>
      <p:pic>
        <p:nvPicPr>
          <p:cNvPr id="50" name="图片 49"/>
          <p:cNvPicPr>
            <a:picLocks noChangeAspect="1"/>
          </p:cNvPicPr>
          <p:nvPr/>
        </p:nvPicPr>
        <p:blipFill>
          <a:blip r:embed="rId3"/>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III. Implement </a:t>
            </a:r>
            <a:r>
              <a:rPr lang="en-US" sz="3600" dirty="0" err="1">
                <a:solidFill>
                  <a:srgbClr val="46ADB0"/>
                </a:solidFill>
              </a:rPr>
              <a:t>Autosar</a:t>
            </a:r>
            <a:r>
              <a:rPr lang="en-US" sz="3600" dirty="0">
                <a:solidFill>
                  <a:srgbClr val="46ADB0"/>
                </a:solidFill>
              </a:rPr>
              <a:t> OS using Davinci Tool</a:t>
            </a:r>
            <a:endParaRPr lang="zh-CN" altLang="en-US" sz="3600" dirty="0">
              <a:solidFill>
                <a:srgbClr val="46ADB0"/>
              </a:solidFill>
            </a:endParaRPr>
          </a:p>
        </p:txBody>
      </p:sp>
      <p:sp>
        <p:nvSpPr>
          <p:cNvPr id="5" name="文本框 38">
            <a:extLst>
              <a:ext uri="{FF2B5EF4-FFF2-40B4-BE49-F238E27FC236}">
                <a16:creationId xmlns:a16="http://schemas.microsoft.com/office/drawing/2014/main" id="{4D166887-1693-49F1-CEB0-E7C48233F185}"/>
              </a:ext>
            </a:extLst>
          </p:cNvPr>
          <p:cNvSpPr txBox="1"/>
          <p:nvPr/>
        </p:nvSpPr>
        <p:spPr>
          <a:xfrm>
            <a:off x="548232" y="1190983"/>
            <a:ext cx="8436641" cy="461665"/>
          </a:xfrm>
          <a:prstGeom prst="rect">
            <a:avLst/>
          </a:prstGeom>
          <a:noFill/>
        </p:spPr>
        <p:txBody>
          <a:bodyPr wrap="square" rtlCol="0">
            <a:spAutoFit/>
          </a:bodyPr>
          <a:lstStyle>
            <a:defPPr>
              <a:defRPr lang="zh-CN"/>
            </a:defPPr>
            <a:lvl1pPr>
              <a:defRPr sz="2400" b="1">
                <a:solidFill>
                  <a:srgbClr val="C05708"/>
                </a:solidFill>
                <a:highlight>
                  <a:srgbClr val="FFFFFF"/>
                </a:highlight>
                <a:latin typeface="Roboto" panose="02000000000000000000" pitchFamily="2" charset="0"/>
              </a:defRPr>
            </a:lvl1pPr>
          </a:lstStyle>
          <a:p>
            <a:r>
              <a:rPr lang="en-US" dirty="0"/>
              <a:t>5. Measurement.</a:t>
            </a:r>
            <a:endParaRPr lang="zh-CN" altLang="en-US" dirty="0"/>
          </a:p>
        </p:txBody>
      </p:sp>
      <p:sp>
        <p:nvSpPr>
          <p:cNvPr id="2" name="文本框 83">
            <a:extLst>
              <a:ext uri="{FF2B5EF4-FFF2-40B4-BE49-F238E27FC236}">
                <a16:creationId xmlns:a16="http://schemas.microsoft.com/office/drawing/2014/main" id="{BEC7E961-0659-82C7-A9EF-8989828AE56A}"/>
              </a:ext>
            </a:extLst>
          </p:cNvPr>
          <p:cNvSpPr txBox="1"/>
          <p:nvPr/>
        </p:nvSpPr>
        <p:spPr>
          <a:xfrm>
            <a:off x="814747" y="1701873"/>
            <a:ext cx="9856495" cy="400110"/>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Data Collection</a:t>
            </a:r>
          </a:p>
        </p:txBody>
      </p:sp>
      <p:pic>
        <p:nvPicPr>
          <p:cNvPr id="9" name="Picture 8">
            <a:extLst>
              <a:ext uri="{FF2B5EF4-FFF2-40B4-BE49-F238E27FC236}">
                <a16:creationId xmlns:a16="http://schemas.microsoft.com/office/drawing/2014/main" id="{D875FE5D-0B41-4057-B734-0C395C502FD3}"/>
              </a:ext>
            </a:extLst>
          </p:cNvPr>
          <p:cNvPicPr>
            <a:picLocks noChangeAspect="1"/>
          </p:cNvPicPr>
          <p:nvPr/>
        </p:nvPicPr>
        <p:blipFill>
          <a:blip r:embed="rId4"/>
          <a:stretch>
            <a:fillRect/>
          </a:stretch>
        </p:blipFill>
        <p:spPr>
          <a:xfrm>
            <a:off x="445095" y="2274161"/>
            <a:ext cx="4321457" cy="3002843"/>
          </a:xfrm>
          <a:prstGeom prst="rect">
            <a:avLst/>
          </a:prstGeom>
        </p:spPr>
      </p:pic>
      <p:pic>
        <p:nvPicPr>
          <p:cNvPr id="10" name="Picture 9">
            <a:extLst>
              <a:ext uri="{FF2B5EF4-FFF2-40B4-BE49-F238E27FC236}">
                <a16:creationId xmlns:a16="http://schemas.microsoft.com/office/drawing/2014/main" id="{0AF59A8E-4229-4D03-A78D-5A365F891C44}"/>
              </a:ext>
            </a:extLst>
          </p:cNvPr>
          <p:cNvPicPr>
            <a:picLocks noChangeAspect="1"/>
          </p:cNvPicPr>
          <p:nvPr/>
        </p:nvPicPr>
        <p:blipFill>
          <a:blip r:embed="rId5"/>
          <a:stretch>
            <a:fillRect/>
          </a:stretch>
        </p:blipFill>
        <p:spPr>
          <a:xfrm>
            <a:off x="5595511" y="1256457"/>
            <a:ext cx="5455916" cy="2624730"/>
          </a:xfrm>
          <a:prstGeom prst="rect">
            <a:avLst/>
          </a:prstGeom>
        </p:spPr>
      </p:pic>
      <p:sp>
        <p:nvSpPr>
          <p:cNvPr id="11" name="文本框 83">
            <a:extLst>
              <a:ext uri="{FF2B5EF4-FFF2-40B4-BE49-F238E27FC236}">
                <a16:creationId xmlns:a16="http://schemas.microsoft.com/office/drawing/2014/main" id="{5D1D40EF-EB1E-016B-75C0-1AD7C3529575}"/>
              </a:ext>
            </a:extLst>
          </p:cNvPr>
          <p:cNvSpPr txBox="1"/>
          <p:nvPr/>
        </p:nvSpPr>
        <p:spPr>
          <a:xfrm>
            <a:off x="5039742" y="4236034"/>
            <a:ext cx="6935013"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Fomulus</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a:t>
            </a:r>
          </a:p>
          <a:p>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Seconds Per Tick [s]: 0.00000001</a:t>
            </a:r>
          </a:p>
          <a:p>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	-&gt; 1 tick  = 0.00000001 s = 0.00001ms</a:t>
            </a:r>
          </a:p>
          <a:p>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Counter tick per Base = 1</a:t>
            </a:r>
          </a:p>
          <a:p>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a:p>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Period Time =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StatTime</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[1] -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StartTime</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[0])*0.00001*1 (</a:t>
            </a:r>
            <a:r>
              <a:rPr kumimoji="1" lang="en-US" altLang="zh-CN" sz="2000" b="1" dirty="0" err="1">
                <a:solidFill>
                  <a:srgbClr val="46ADB0"/>
                </a:solidFill>
                <a:latin typeface="Roboto" panose="02000000000000000000" pitchFamily="2" charset="0"/>
                <a:ea typeface="Roboto" panose="02000000000000000000" pitchFamily="2" charset="0"/>
                <a:cs typeface="Roboto" panose="02000000000000000000" pitchFamily="2" charset="0"/>
              </a:rPr>
              <a:t>ms</a:t>
            </a:r>
            <a:r>
              <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rPr>
              <a:t>)</a:t>
            </a:r>
          </a:p>
        </p:txBody>
      </p:sp>
    </p:spTree>
    <p:extLst>
      <p:ext uri="{BB962C8B-B14F-4D97-AF65-F5344CB8AC3E}">
        <p14:creationId xmlns:p14="http://schemas.microsoft.com/office/powerpoint/2010/main" val="190220249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4" name="图片 13"/>
          <p:cNvPicPr>
            <a:picLocks noChangeAspect="1"/>
          </p:cNvPicPr>
          <p:nvPr/>
        </p:nvPicPr>
        <p:blipFill>
          <a:blip r:embed="rId3"/>
          <a:stretch>
            <a:fillRect/>
          </a:stretch>
        </p:blipFill>
        <p:spPr>
          <a:xfrm>
            <a:off x="5448300" y="974529"/>
            <a:ext cx="1295400" cy="863600"/>
          </a:xfrm>
          <a:prstGeom prst="rect">
            <a:avLst/>
          </a:prstGeom>
        </p:spPr>
      </p:pic>
      <p:pic>
        <p:nvPicPr>
          <p:cNvPr id="3" name="图片 2"/>
          <p:cNvPicPr>
            <a:picLocks noChangeAspect="1"/>
          </p:cNvPicPr>
          <p:nvPr/>
        </p:nvPicPr>
        <p:blipFill>
          <a:blip r:embed="rId4"/>
          <a:stretch>
            <a:fillRect/>
          </a:stretch>
        </p:blipFill>
        <p:spPr>
          <a:xfrm>
            <a:off x="3054350" y="2462530"/>
            <a:ext cx="6082030" cy="1396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12" name="文本框 83">
            <a:extLst>
              <a:ext uri="{FF2B5EF4-FFF2-40B4-BE49-F238E27FC236}">
                <a16:creationId xmlns:a16="http://schemas.microsoft.com/office/drawing/2014/main" id="{ED854D16-0E9F-0FE2-A99E-8392E641B523}"/>
              </a:ext>
            </a:extLst>
          </p:cNvPr>
          <p:cNvSpPr txBox="1"/>
          <p:nvPr/>
        </p:nvSpPr>
        <p:spPr>
          <a:xfrm>
            <a:off x="1127705" y="2534103"/>
            <a:ext cx="4125232" cy="1323439"/>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OSEK defines three processing levels:</a:t>
            </a:r>
            <a:br>
              <a:rPr lang="en-US" sz="2000" b="0" i="0" dirty="0">
                <a:solidFill>
                  <a:srgbClr val="46ADB0"/>
                </a:solidFill>
                <a:effectLst/>
                <a:latin typeface="system-ui"/>
              </a:rPr>
            </a:br>
            <a:r>
              <a:rPr lang="en-US" sz="2000" b="0" i="0" dirty="0">
                <a:solidFill>
                  <a:srgbClr val="46ADB0"/>
                </a:solidFill>
                <a:effectLst/>
                <a:latin typeface="system-ui"/>
              </a:rPr>
              <a:t>    </a:t>
            </a:r>
            <a:r>
              <a:rPr lang="en-US" sz="2000" b="0" i="0" dirty="0">
                <a:solidFill>
                  <a:srgbClr val="46ADB0"/>
                </a:solidFill>
                <a:effectLst/>
                <a:latin typeface="Arial" panose="020B0604020202020204" pitchFamily="34" charset="0"/>
              </a:rPr>
              <a:t>• </a:t>
            </a:r>
            <a:r>
              <a:rPr lang="en-US" sz="2000" b="0" i="0" dirty="0">
                <a:solidFill>
                  <a:srgbClr val="46ADB0"/>
                </a:solidFill>
                <a:effectLst/>
                <a:latin typeface="Times New Roman" panose="02020603050405020304" pitchFamily="18" charset="0"/>
              </a:rPr>
              <a:t>Interrupt level</a:t>
            </a:r>
            <a:br>
              <a:rPr lang="en-US" sz="2000" b="0" i="0" dirty="0">
                <a:solidFill>
                  <a:srgbClr val="46ADB0"/>
                </a:solidFill>
                <a:effectLst/>
                <a:latin typeface="system-ui"/>
              </a:rPr>
            </a:br>
            <a:r>
              <a:rPr lang="en-US" sz="2000" b="0" i="0" dirty="0">
                <a:solidFill>
                  <a:srgbClr val="46ADB0"/>
                </a:solidFill>
                <a:effectLst/>
                <a:latin typeface="system-ui"/>
              </a:rPr>
              <a:t>    </a:t>
            </a:r>
            <a:r>
              <a:rPr lang="en-US" sz="2000" b="0" i="0" dirty="0">
                <a:solidFill>
                  <a:srgbClr val="46ADB0"/>
                </a:solidFill>
                <a:effectLst/>
                <a:latin typeface="Arial" panose="020B0604020202020204" pitchFamily="34" charset="0"/>
              </a:rPr>
              <a:t>• </a:t>
            </a:r>
            <a:r>
              <a:rPr lang="en-US" sz="2000" b="0" i="0" dirty="0">
                <a:solidFill>
                  <a:srgbClr val="46ADB0"/>
                </a:solidFill>
                <a:effectLst/>
                <a:latin typeface="Times New Roman" panose="02020603050405020304" pitchFamily="18" charset="0"/>
              </a:rPr>
              <a:t>Logical level for scheduler</a:t>
            </a:r>
            <a:br>
              <a:rPr lang="en-US" sz="2000" b="0" i="0" dirty="0">
                <a:solidFill>
                  <a:srgbClr val="46ADB0"/>
                </a:solidFill>
                <a:effectLst/>
                <a:latin typeface="system-ui"/>
              </a:rPr>
            </a:br>
            <a:r>
              <a:rPr lang="en-US" sz="2000" b="0" i="0" dirty="0">
                <a:solidFill>
                  <a:srgbClr val="46ADB0"/>
                </a:solidFill>
                <a:effectLst/>
                <a:latin typeface="system-ui"/>
              </a:rPr>
              <a:t>    </a:t>
            </a:r>
            <a:r>
              <a:rPr lang="en-US" sz="2000" b="0" i="0" dirty="0">
                <a:solidFill>
                  <a:srgbClr val="46ADB0"/>
                </a:solidFill>
                <a:effectLst/>
                <a:latin typeface="Arial" panose="020B0604020202020204" pitchFamily="34" charset="0"/>
              </a:rPr>
              <a:t>• </a:t>
            </a:r>
            <a:r>
              <a:rPr lang="en-US" sz="2000" b="0" i="0" dirty="0">
                <a:solidFill>
                  <a:srgbClr val="46ADB0"/>
                </a:solidFill>
                <a:effectLst/>
                <a:latin typeface="Times New Roman" panose="02020603050405020304" pitchFamily="18" charset="0"/>
              </a:rPr>
              <a:t>Task level</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pic>
        <p:nvPicPr>
          <p:cNvPr id="7" name="Picture 6">
            <a:extLst>
              <a:ext uri="{FF2B5EF4-FFF2-40B4-BE49-F238E27FC236}">
                <a16:creationId xmlns:a16="http://schemas.microsoft.com/office/drawing/2014/main" id="{918D0DBC-4D15-7B90-B7D5-34A18B1C4BF6}"/>
              </a:ext>
            </a:extLst>
          </p:cNvPr>
          <p:cNvPicPr>
            <a:picLocks noChangeAspect="1"/>
          </p:cNvPicPr>
          <p:nvPr/>
        </p:nvPicPr>
        <p:blipFill>
          <a:blip r:embed="rId5"/>
          <a:stretch>
            <a:fillRect/>
          </a:stretch>
        </p:blipFill>
        <p:spPr>
          <a:xfrm>
            <a:off x="5593281" y="1639159"/>
            <a:ext cx="5029902" cy="3400900"/>
          </a:xfrm>
          <a:prstGeom prst="rect">
            <a:avLst/>
          </a:prstGeom>
        </p:spPr>
      </p:pic>
      <p:sp>
        <p:nvSpPr>
          <p:cNvPr id="8" name="文本框 83">
            <a:extLst>
              <a:ext uri="{FF2B5EF4-FFF2-40B4-BE49-F238E27FC236}">
                <a16:creationId xmlns:a16="http://schemas.microsoft.com/office/drawing/2014/main" id="{CD289918-385C-42C8-3D98-788931B512C1}"/>
              </a:ext>
            </a:extLst>
          </p:cNvPr>
          <p:cNvSpPr txBox="1"/>
          <p:nvPr/>
        </p:nvSpPr>
        <p:spPr>
          <a:xfrm>
            <a:off x="226449" y="994789"/>
            <a:ext cx="3694561" cy="400110"/>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endParaRPr kumimoji="1" lang="en-US" altLang="zh-CN" sz="2000" b="1" dirty="0">
              <a:solidFill>
                <a:srgbClr val="46ADB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90310928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400110"/>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p:txBody>
      </p:sp>
      <p:sp>
        <p:nvSpPr>
          <p:cNvPr id="8" name="Rectangle: Rounded Corners 7">
            <a:extLst>
              <a:ext uri="{FF2B5EF4-FFF2-40B4-BE49-F238E27FC236}">
                <a16:creationId xmlns:a16="http://schemas.microsoft.com/office/drawing/2014/main" id="{CB0C4281-A60D-DF6B-5A0D-E000CFD6C31C}"/>
              </a:ext>
            </a:extLst>
          </p:cNvPr>
          <p:cNvSpPr/>
          <p:nvPr/>
        </p:nvSpPr>
        <p:spPr>
          <a:xfrm>
            <a:off x="1328958" y="3289747"/>
            <a:ext cx="2254102" cy="1366284"/>
          </a:xfrm>
          <a:prstGeom prst="roundRect">
            <a:avLst/>
          </a:prstGeom>
          <a:solidFill>
            <a:srgbClr val="57B4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OS Components</a:t>
            </a:r>
          </a:p>
        </p:txBody>
      </p:sp>
      <p:sp>
        <p:nvSpPr>
          <p:cNvPr id="9" name="Rectangle: Rounded Corners 8">
            <a:extLst>
              <a:ext uri="{FF2B5EF4-FFF2-40B4-BE49-F238E27FC236}">
                <a16:creationId xmlns:a16="http://schemas.microsoft.com/office/drawing/2014/main" id="{9AD80DCD-13C8-57BC-B8DE-BF0E509B77B1}"/>
              </a:ext>
            </a:extLst>
          </p:cNvPr>
          <p:cNvSpPr/>
          <p:nvPr/>
        </p:nvSpPr>
        <p:spPr>
          <a:xfrm>
            <a:off x="5593281" y="1344872"/>
            <a:ext cx="2254102" cy="579622"/>
          </a:xfrm>
          <a:prstGeom prst="roundRect">
            <a:avLst/>
          </a:prstGeom>
          <a:solidFill>
            <a:srgbClr val="57B4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Task</a:t>
            </a:r>
          </a:p>
        </p:txBody>
      </p:sp>
      <p:sp>
        <p:nvSpPr>
          <p:cNvPr id="10" name="Rectangle: Rounded Corners 9">
            <a:extLst>
              <a:ext uri="{FF2B5EF4-FFF2-40B4-BE49-F238E27FC236}">
                <a16:creationId xmlns:a16="http://schemas.microsoft.com/office/drawing/2014/main" id="{404D5A0D-C83A-F812-E07F-193362BE50FE}"/>
              </a:ext>
            </a:extLst>
          </p:cNvPr>
          <p:cNvSpPr/>
          <p:nvPr/>
        </p:nvSpPr>
        <p:spPr>
          <a:xfrm>
            <a:off x="5593281" y="2124274"/>
            <a:ext cx="2254102" cy="579622"/>
          </a:xfrm>
          <a:prstGeom prst="roundRect">
            <a:avLst/>
          </a:prstGeom>
          <a:solidFill>
            <a:srgbClr val="57B4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Scheduler</a:t>
            </a:r>
          </a:p>
        </p:txBody>
      </p:sp>
      <p:sp>
        <p:nvSpPr>
          <p:cNvPr id="11" name="Rectangle: Rounded Corners 10">
            <a:extLst>
              <a:ext uri="{FF2B5EF4-FFF2-40B4-BE49-F238E27FC236}">
                <a16:creationId xmlns:a16="http://schemas.microsoft.com/office/drawing/2014/main" id="{14C6A006-5C86-D904-1945-2B8AC6283BCC}"/>
              </a:ext>
            </a:extLst>
          </p:cNvPr>
          <p:cNvSpPr/>
          <p:nvPr/>
        </p:nvSpPr>
        <p:spPr>
          <a:xfrm>
            <a:off x="5593281" y="2903676"/>
            <a:ext cx="2254102" cy="579622"/>
          </a:xfrm>
          <a:prstGeom prst="roundRect">
            <a:avLst/>
          </a:prstGeom>
          <a:solidFill>
            <a:srgbClr val="57B4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Event</a:t>
            </a:r>
          </a:p>
        </p:txBody>
      </p:sp>
      <p:sp>
        <p:nvSpPr>
          <p:cNvPr id="12" name="Rectangle: Rounded Corners 11">
            <a:extLst>
              <a:ext uri="{FF2B5EF4-FFF2-40B4-BE49-F238E27FC236}">
                <a16:creationId xmlns:a16="http://schemas.microsoft.com/office/drawing/2014/main" id="{3573B31A-6BFA-5B2E-07A0-E1E66819A8CD}"/>
              </a:ext>
            </a:extLst>
          </p:cNvPr>
          <p:cNvSpPr/>
          <p:nvPr/>
        </p:nvSpPr>
        <p:spPr>
          <a:xfrm>
            <a:off x="5593281" y="3683078"/>
            <a:ext cx="2254102" cy="579622"/>
          </a:xfrm>
          <a:prstGeom prst="roundRect">
            <a:avLst/>
          </a:prstGeom>
          <a:solidFill>
            <a:srgbClr val="57B4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Stack</a:t>
            </a:r>
          </a:p>
        </p:txBody>
      </p:sp>
      <p:sp>
        <p:nvSpPr>
          <p:cNvPr id="13" name="Rectangle: Rounded Corners 12">
            <a:extLst>
              <a:ext uri="{FF2B5EF4-FFF2-40B4-BE49-F238E27FC236}">
                <a16:creationId xmlns:a16="http://schemas.microsoft.com/office/drawing/2014/main" id="{A13DAA8A-885D-4BDF-1209-5E1106EABA8B}"/>
              </a:ext>
            </a:extLst>
          </p:cNvPr>
          <p:cNvSpPr/>
          <p:nvPr/>
        </p:nvSpPr>
        <p:spPr>
          <a:xfrm>
            <a:off x="5593281" y="4462480"/>
            <a:ext cx="2254102" cy="579622"/>
          </a:xfrm>
          <a:prstGeom prst="roundRect">
            <a:avLst/>
          </a:prstGeom>
          <a:solidFill>
            <a:srgbClr val="57B4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ISR</a:t>
            </a:r>
          </a:p>
        </p:txBody>
      </p:sp>
      <p:sp>
        <p:nvSpPr>
          <p:cNvPr id="14" name="Rectangle: Rounded Corners 13">
            <a:extLst>
              <a:ext uri="{FF2B5EF4-FFF2-40B4-BE49-F238E27FC236}">
                <a16:creationId xmlns:a16="http://schemas.microsoft.com/office/drawing/2014/main" id="{9D9CB7C1-CABD-21CD-2CBD-441AA4BB6EA0}"/>
              </a:ext>
            </a:extLst>
          </p:cNvPr>
          <p:cNvSpPr/>
          <p:nvPr/>
        </p:nvSpPr>
        <p:spPr>
          <a:xfrm>
            <a:off x="5593281" y="5241882"/>
            <a:ext cx="2254102" cy="579622"/>
          </a:xfrm>
          <a:prstGeom prst="roundRect">
            <a:avLst/>
          </a:prstGeom>
          <a:solidFill>
            <a:srgbClr val="57B4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Counter &amp; Alarm</a:t>
            </a:r>
          </a:p>
        </p:txBody>
      </p:sp>
      <p:sp>
        <p:nvSpPr>
          <p:cNvPr id="15" name="Rectangle: Rounded Corners 14">
            <a:extLst>
              <a:ext uri="{FF2B5EF4-FFF2-40B4-BE49-F238E27FC236}">
                <a16:creationId xmlns:a16="http://schemas.microsoft.com/office/drawing/2014/main" id="{8708EE65-171D-D32C-75E9-B0139A356A0C}"/>
              </a:ext>
            </a:extLst>
          </p:cNvPr>
          <p:cNvSpPr/>
          <p:nvPr/>
        </p:nvSpPr>
        <p:spPr>
          <a:xfrm>
            <a:off x="5593281" y="6021284"/>
            <a:ext cx="2254102" cy="579622"/>
          </a:xfrm>
          <a:prstGeom prst="roundRect">
            <a:avLst/>
          </a:prstGeom>
          <a:solidFill>
            <a:srgbClr val="57B4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Resource Management</a:t>
            </a:r>
          </a:p>
        </p:txBody>
      </p:sp>
      <p:sp>
        <p:nvSpPr>
          <p:cNvPr id="16" name="Arrow: Right 15">
            <a:extLst>
              <a:ext uri="{FF2B5EF4-FFF2-40B4-BE49-F238E27FC236}">
                <a16:creationId xmlns:a16="http://schemas.microsoft.com/office/drawing/2014/main" id="{1D786B13-2E8B-DB3A-BED2-98D8973DFDAD}"/>
              </a:ext>
            </a:extLst>
          </p:cNvPr>
          <p:cNvSpPr/>
          <p:nvPr/>
        </p:nvSpPr>
        <p:spPr>
          <a:xfrm>
            <a:off x="3843557" y="3735763"/>
            <a:ext cx="1116418" cy="474252"/>
          </a:xfrm>
          <a:prstGeom prst="rightArrow">
            <a:avLst/>
          </a:prstGeom>
          <a:solidFill>
            <a:srgbClr val="57B4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eft Brace 16">
            <a:extLst>
              <a:ext uri="{FF2B5EF4-FFF2-40B4-BE49-F238E27FC236}">
                <a16:creationId xmlns:a16="http://schemas.microsoft.com/office/drawing/2014/main" id="{38307E2D-D662-CF8C-5696-0C0C7E441F3C}"/>
              </a:ext>
            </a:extLst>
          </p:cNvPr>
          <p:cNvSpPr/>
          <p:nvPr/>
        </p:nvSpPr>
        <p:spPr>
          <a:xfrm>
            <a:off x="5061653" y="1344872"/>
            <a:ext cx="520995" cy="5256034"/>
          </a:xfrm>
          <a:prstGeom prst="leftBrace">
            <a:avLst/>
          </a:prstGeom>
          <a:solidFill>
            <a:schemeClr val="bg1"/>
          </a:solidFill>
          <a:ln>
            <a:solidFill>
              <a:srgbClr val="46A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21976907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2" name="文本框 83">
            <a:extLst>
              <a:ext uri="{FF2B5EF4-FFF2-40B4-BE49-F238E27FC236}">
                <a16:creationId xmlns:a16="http://schemas.microsoft.com/office/drawing/2014/main" id="{2B89EC1E-D1FD-0F54-C5CB-493659300EC8}"/>
              </a:ext>
            </a:extLst>
          </p:cNvPr>
          <p:cNvSpPr txBox="1"/>
          <p:nvPr/>
        </p:nvSpPr>
        <p:spPr>
          <a:xfrm>
            <a:off x="410511" y="1787287"/>
            <a:ext cx="10733665" cy="707886"/>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46ADB0"/>
                </a:solidFill>
                <a:effectLst/>
                <a:latin typeface="Times New Roman" panose="02020603050405020304" pitchFamily="18" charset="0"/>
              </a:rPr>
              <a:t>A task is a basic unit of a program controlled by the OS (a function in the C language)</a:t>
            </a: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Tasks that are executed periodically, Tasks that are executed when interrupts/alarm occur., etc...</a:t>
            </a:r>
          </a:p>
        </p:txBody>
      </p:sp>
      <p:pic>
        <p:nvPicPr>
          <p:cNvPr id="5" name="Picture 4">
            <a:extLst>
              <a:ext uri="{FF2B5EF4-FFF2-40B4-BE49-F238E27FC236}">
                <a16:creationId xmlns:a16="http://schemas.microsoft.com/office/drawing/2014/main" id="{C30694C9-4063-4E6A-8819-F535F64D7ADD}"/>
              </a:ext>
            </a:extLst>
          </p:cNvPr>
          <p:cNvPicPr>
            <a:picLocks noChangeAspect="1"/>
          </p:cNvPicPr>
          <p:nvPr/>
        </p:nvPicPr>
        <p:blipFill>
          <a:blip r:embed="rId5"/>
          <a:stretch>
            <a:fillRect/>
          </a:stretch>
        </p:blipFill>
        <p:spPr>
          <a:xfrm>
            <a:off x="6794986" y="2769669"/>
            <a:ext cx="4256441" cy="3337525"/>
          </a:xfrm>
          <a:prstGeom prst="rect">
            <a:avLst/>
          </a:prstGeom>
        </p:spPr>
      </p:pic>
      <p:sp>
        <p:nvSpPr>
          <p:cNvPr id="6" name="文本框 83">
            <a:extLst>
              <a:ext uri="{FF2B5EF4-FFF2-40B4-BE49-F238E27FC236}">
                <a16:creationId xmlns:a16="http://schemas.microsoft.com/office/drawing/2014/main" id="{59375AEF-BE9A-93E3-5D05-6E0D750037EB}"/>
              </a:ext>
            </a:extLst>
          </p:cNvPr>
          <p:cNvSpPr txBox="1"/>
          <p:nvPr/>
        </p:nvSpPr>
        <p:spPr>
          <a:xfrm>
            <a:off x="410511" y="3280135"/>
            <a:ext cx="6029201" cy="1631216"/>
          </a:xfrm>
          <a:prstGeom prst="rect">
            <a:avLst/>
          </a:prstGeom>
          <a:noFill/>
        </p:spPr>
        <p:txBody>
          <a:bodyPr wrap="square" rtlCol="0">
            <a:spAutoFit/>
          </a:bodyPr>
          <a:lstStyle/>
          <a:p>
            <a:r>
              <a:rPr lang="en-US" altLang="zh-CN" sz="2000" dirty="0">
                <a:solidFill>
                  <a:srgbClr val="46ADB0"/>
                </a:solidFill>
                <a:latin typeface="Times New Roman" panose="02020603050405020304" pitchFamily="18" charset="0"/>
              </a:rPr>
              <a:t>There are 2 types of Task: Basic Task and Extended Task</a:t>
            </a: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Basic Task: The Task has 3 states(Suspended-Ready -Running)</a:t>
            </a: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Basic Task: The Task has 4 states(Suspended-Ready –Running-Waiting)</a:t>
            </a: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2.1 Task</a:t>
            </a:r>
          </a:p>
        </p:txBody>
      </p:sp>
      <p:sp>
        <p:nvSpPr>
          <p:cNvPr id="7" name="文本框 83">
            <a:extLst>
              <a:ext uri="{FF2B5EF4-FFF2-40B4-BE49-F238E27FC236}">
                <a16:creationId xmlns:a16="http://schemas.microsoft.com/office/drawing/2014/main" id="{642E862C-AFC8-9DDC-0CE1-6F3C6A68B208}"/>
              </a:ext>
            </a:extLst>
          </p:cNvPr>
          <p:cNvSpPr txBox="1"/>
          <p:nvPr/>
        </p:nvSpPr>
        <p:spPr>
          <a:xfrm>
            <a:off x="7660194" y="6107194"/>
            <a:ext cx="2890575" cy="400110"/>
          </a:xfrm>
          <a:prstGeom prst="rect">
            <a:avLst/>
          </a:prstGeom>
          <a:noFill/>
        </p:spPr>
        <p:txBody>
          <a:bodyPr wrap="square" rtlCol="0">
            <a:spAutoFit/>
          </a:bodyPr>
          <a:lstStyle/>
          <a:p>
            <a:r>
              <a:rPr lang="en-US" altLang="zh-CN" sz="2000" dirty="0">
                <a:solidFill>
                  <a:srgbClr val="46ADB0"/>
                </a:solidFill>
                <a:latin typeface="Times New Roman" panose="02020603050405020304" pitchFamily="18" charset="0"/>
              </a:rPr>
              <a:t>The state machine of Task</a:t>
            </a:r>
          </a:p>
        </p:txBody>
      </p:sp>
    </p:spTree>
    <p:extLst>
      <p:ext uri="{BB962C8B-B14F-4D97-AF65-F5344CB8AC3E}">
        <p14:creationId xmlns:p14="http://schemas.microsoft.com/office/powerpoint/2010/main" val="117653108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2" name="文本框 83">
            <a:extLst>
              <a:ext uri="{FF2B5EF4-FFF2-40B4-BE49-F238E27FC236}">
                <a16:creationId xmlns:a16="http://schemas.microsoft.com/office/drawing/2014/main" id="{2B89EC1E-D1FD-0F54-C5CB-493659300EC8}"/>
              </a:ext>
            </a:extLst>
          </p:cNvPr>
          <p:cNvSpPr txBox="1"/>
          <p:nvPr/>
        </p:nvSpPr>
        <p:spPr>
          <a:xfrm>
            <a:off x="410511" y="1698814"/>
            <a:ext cx="10733665" cy="1323439"/>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46ADB0"/>
                </a:solidFill>
                <a:effectLst/>
                <a:latin typeface="Times New Roman" panose="02020603050405020304" pitchFamily="18" charset="0"/>
              </a:rPr>
              <a:t>Scheduler is a </a:t>
            </a:r>
            <a:r>
              <a:rPr lang="en-US" sz="2000" dirty="0">
                <a:solidFill>
                  <a:srgbClr val="46ADB0"/>
                </a:solidFill>
                <a:latin typeface="Times New Roman" panose="02020603050405020304" pitchFamily="18" charset="0"/>
              </a:rPr>
              <a:t>algorithm</a:t>
            </a:r>
            <a:r>
              <a:rPr lang="en-US" sz="2000" b="0" i="0" dirty="0">
                <a:solidFill>
                  <a:srgbClr val="46ADB0"/>
                </a:solidFill>
                <a:effectLst/>
                <a:latin typeface="Times New Roman" panose="02020603050405020304" pitchFamily="18" charset="0"/>
              </a:rPr>
              <a:t> that manages the status and adjust the execution order so that multiple task can occupy a single processor.</a:t>
            </a: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The scheduler is responsible to manage ready tasks and determine which task should be running next.</a:t>
            </a:r>
          </a:p>
        </p:txBody>
      </p:sp>
      <p:sp>
        <p:nvSpPr>
          <p:cNvPr id="6" name="文本框 83">
            <a:extLst>
              <a:ext uri="{FF2B5EF4-FFF2-40B4-BE49-F238E27FC236}">
                <a16:creationId xmlns:a16="http://schemas.microsoft.com/office/drawing/2014/main" id="{59375AEF-BE9A-93E3-5D05-6E0D750037EB}"/>
              </a:ext>
            </a:extLst>
          </p:cNvPr>
          <p:cNvSpPr txBox="1"/>
          <p:nvPr/>
        </p:nvSpPr>
        <p:spPr>
          <a:xfrm>
            <a:off x="410511" y="3228945"/>
            <a:ext cx="6029201" cy="400110"/>
          </a:xfrm>
          <a:prstGeom prst="rect">
            <a:avLst/>
          </a:prstGeom>
          <a:noFill/>
        </p:spPr>
        <p:txBody>
          <a:bodyPr wrap="square" rtlCol="0">
            <a:spAutoFit/>
          </a:bodyPr>
          <a:lstStyle/>
          <a:p>
            <a:r>
              <a:rPr lang="en-US" altLang="zh-CN" sz="2000" dirty="0">
                <a:solidFill>
                  <a:srgbClr val="46ADB0"/>
                </a:solidFill>
                <a:latin typeface="Times New Roman" panose="02020603050405020304" pitchFamily="18" charset="0"/>
              </a:rPr>
              <a:t>Scheduling policy for Basic Task:</a:t>
            </a: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0928"/>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2.2 Scheduler</a:t>
            </a:r>
          </a:p>
        </p:txBody>
      </p:sp>
      <p:pic>
        <p:nvPicPr>
          <p:cNvPr id="7" name="Picture 6">
            <a:extLst>
              <a:ext uri="{FF2B5EF4-FFF2-40B4-BE49-F238E27FC236}">
                <a16:creationId xmlns:a16="http://schemas.microsoft.com/office/drawing/2014/main" id="{1A562CD5-7520-4777-B123-CF70B9A3F40B}"/>
              </a:ext>
            </a:extLst>
          </p:cNvPr>
          <p:cNvPicPr>
            <a:picLocks noChangeAspect="1"/>
          </p:cNvPicPr>
          <p:nvPr/>
        </p:nvPicPr>
        <p:blipFill>
          <a:blip r:embed="rId5"/>
          <a:stretch>
            <a:fillRect/>
          </a:stretch>
        </p:blipFill>
        <p:spPr>
          <a:xfrm>
            <a:off x="569669" y="4039127"/>
            <a:ext cx="4707261" cy="1827945"/>
          </a:xfrm>
          <a:prstGeom prst="rect">
            <a:avLst/>
          </a:prstGeom>
        </p:spPr>
      </p:pic>
      <p:pic>
        <p:nvPicPr>
          <p:cNvPr id="8" name="Picture 7">
            <a:extLst>
              <a:ext uri="{FF2B5EF4-FFF2-40B4-BE49-F238E27FC236}">
                <a16:creationId xmlns:a16="http://schemas.microsoft.com/office/drawing/2014/main" id="{A92F0B8D-99B5-4A91-914E-EF7CB6CBB4A8}"/>
              </a:ext>
            </a:extLst>
          </p:cNvPr>
          <p:cNvPicPr>
            <a:picLocks noChangeAspect="1"/>
          </p:cNvPicPr>
          <p:nvPr/>
        </p:nvPicPr>
        <p:blipFill>
          <a:blip r:embed="rId6"/>
          <a:stretch>
            <a:fillRect/>
          </a:stretch>
        </p:blipFill>
        <p:spPr>
          <a:xfrm>
            <a:off x="6252853" y="4039126"/>
            <a:ext cx="4707260" cy="1840355"/>
          </a:xfrm>
          <a:prstGeom prst="rect">
            <a:avLst/>
          </a:prstGeom>
        </p:spPr>
      </p:pic>
      <p:sp>
        <p:nvSpPr>
          <p:cNvPr id="9" name="文本框 83">
            <a:extLst>
              <a:ext uri="{FF2B5EF4-FFF2-40B4-BE49-F238E27FC236}">
                <a16:creationId xmlns:a16="http://schemas.microsoft.com/office/drawing/2014/main" id="{B4C78340-9C79-1562-A63D-B6B88AC31789}"/>
              </a:ext>
            </a:extLst>
          </p:cNvPr>
          <p:cNvSpPr txBox="1"/>
          <p:nvPr/>
        </p:nvSpPr>
        <p:spPr>
          <a:xfrm>
            <a:off x="1521655" y="5992080"/>
            <a:ext cx="2803288" cy="400110"/>
          </a:xfrm>
          <a:prstGeom prst="rect">
            <a:avLst/>
          </a:prstGeom>
          <a:noFill/>
        </p:spPr>
        <p:txBody>
          <a:bodyPr wrap="square" rtlCol="0">
            <a:spAutoFit/>
          </a:bodyPr>
          <a:lstStyle/>
          <a:p>
            <a:pPr algn="ctr"/>
            <a:r>
              <a:rPr lang="en-US" altLang="zh-CN" sz="2000" dirty="0">
                <a:solidFill>
                  <a:srgbClr val="46ADB0"/>
                </a:solidFill>
                <a:latin typeface="Times New Roman" panose="02020603050405020304" pitchFamily="18" charset="0"/>
              </a:rPr>
              <a:t>Full-Preemptive</a:t>
            </a:r>
          </a:p>
        </p:txBody>
      </p:sp>
      <p:sp>
        <p:nvSpPr>
          <p:cNvPr id="10" name="文本框 83">
            <a:extLst>
              <a:ext uri="{FF2B5EF4-FFF2-40B4-BE49-F238E27FC236}">
                <a16:creationId xmlns:a16="http://schemas.microsoft.com/office/drawing/2014/main" id="{9DF51188-B51C-D7E3-7480-4B0294236643}"/>
              </a:ext>
            </a:extLst>
          </p:cNvPr>
          <p:cNvSpPr txBox="1"/>
          <p:nvPr/>
        </p:nvSpPr>
        <p:spPr>
          <a:xfrm>
            <a:off x="7401889" y="5937412"/>
            <a:ext cx="2803288" cy="400110"/>
          </a:xfrm>
          <a:prstGeom prst="rect">
            <a:avLst/>
          </a:prstGeom>
          <a:noFill/>
        </p:spPr>
        <p:txBody>
          <a:bodyPr wrap="square" rtlCol="0">
            <a:spAutoFit/>
          </a:bodyPr>
          <a:lstStyle/>
          <a:p>
            <a:pPr algn="ctr"/>
            <a:r>
              <a:rPr lang="en-US" altLang="zh-CN" sz="2000" dirty="0">
                <a:solidFill>
                  <a:srgbClr val="46ADB0"/>
                </a:solidFill>
                <a:latin typeface="Times New Roman" panose="02020603050405020304" pitchFamily="18" charset="0"/>
              </a:rPr>
              <a:t>Non-Preemptive</a:t>
            </a:r>
          </a:p>
        </p:txBody>
      </p:sp>
    </p:spTree>
    <p:extLst>
      <p:ext uri="{BB962C8B-B14F-4D97-AF65-F5344CB8AC3E}">
        <p14:creationId xmlns:p14="http://schemas.microsoft.com/office/powerpoint/2010/main" val="204933853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a:extLst>
              <a:ext uri="{FF2B5EF4-FFF2-40B4-BE49-F238E27FC236}">
                <a16:creationId xmlns:a16="http://schemas.microsoft.com/office/drawing/2014/main" id="{E7581232-8E74-A53B-6DCD-237BC57AF029}"/>
              </a:ext>
            </a:extLst>
          </p:cNvPr>
          <p:cNvPicPr>
            <a:picLocks noChangeAspect="1"/>
          </p:cNvPicPr>
          <p:nvPr/>
        </p:nvPicPr>
        <p:blipFill>
          <a:blip r:embed="rId3"/>
          <a:stretch>
            <a:fillRect/>
          </a:stretch>
        </p:blipFill>
        <p:spPr>
          <a:xfrm>
            <a:off x="0" y="0"/>
            <a:ext cx="8803533" cy="994789"/>
          </a:xfrm>
          <a:prstGeom prst="rect">
            <a:avLst/>
          </a:prstGeom>
        </p:spPr>
      </p:pic>
      <p:pic>
        <p:nvPicPr>
          <p:cNvPr id="50" name="图片 49"/>
          <p:cNvPicPr>
            <a:picLocks noChangeAspect="1"/>
          </p:cNvPicPr>
          <p:nvPr/>
        </p:nvPicPr>
        <p:blipFill>
          <a:blip r:embed="rId4"/>
          <a:stretch>
            <a:fillRect/>
          </a:stretch>
        </p:blipFill>
        <p:spPr>
          <a:xfrm>
            <a:off x="11051427" y="-9633"/>
            <a:ext cx="1030579" cy="691573"/>
          </a:xfrm>
          <a:prstGeom prst="rect">
            <a:avLst/>
          </a:prstGeom>
        </p:spPr>
      </p:pic>
      <p:sp>
        <p:nvSpPr>
          <p:cNvPr id="66" name="文本框 65">
            <a:extLst>
              <a:ext uri="{FF2B5EF4-FFF2-40B4-BE49-F238E27FC236}">
                <a16:creationId xmlns:a16="http://schemas.microsoft.com/office/drawing/2014/main" id="{BD8AD734-C12A-838E-E493-24DA9B6E73FE}"/>
              </a:ext>
            </a:extLst>
          </p:cNvPr>
          <p:cNvSpPr txBox="1"/>
          <p:nvPr/>
        </p:nvSpPr>
        <p:spPr>
          <a:xfrm>
            <a:off x="226449" y="196194"/>
            <a:ext cx="10733665" cy="646331"/>
          </a:xfrm>
          <a:prstGeom prst="rect">
            <a:avLst/>
          </a:prstGeom>
          <a:noFill/>
        </p:spPr>
        <p:txBody>
          <a:bodyPr wrap="square" rtlCol="0">
            <a:spAutoFit/>
          </a:bodyPr>
          <a:lstStyle/>
          <a:p>
            <a:r>
              <a:rPr lang="en-US" sz="3600" dirty="0">
                <a:solidFill>
                  <a:srgbClr val="46ADB0"/>
                </a:solidFill>
              </a:rPr>
              <a:t>I. OS Introduction and Overview.</a:t>
            </a:r>
            <a:endParaRPr lang="zh-CN" altLang="en-US" sz="3600" dirty="0">
              <a:solidFill>
                <a:srgbClr val="46ADB0"/>
              </a:solidFill>
            </a:endParaRPr>
          </a:p>
        </p:txBody>
      </p:sp>
      <p:sp>
        <p:nvSpPr>
          <p:cNvPr id="3" name="文本框 83">
            <a:extLst>
              <a:ext uri="{FF2B5EF4-FFF2-40B4-BE49-F238E27FC236}">
                <a16:creationId xmlns:a16="http://schemas.microsoft.com/office/drawing/2014/main" id="{D23CF92F-AB7C-A0DF-A3B8-2AE75230C34D}"/>
              </a:ext>
            </a:extLst>
          </p:cNvPr>
          <p:cNvSpPr txBox="1"/>
          <p:nvPr/>
        </p:nvSpPr>
        <p:spPr>
          <a:xfrm>
            <a:off x="226449" y="994789"/>
            <a:ext cx="3694561" cy="707886"/>
          </a:xfrm>
          <a:prstGeom prst="rect">
            <a:avLst/>
          </a:prstGeom>
          <a:noFill/>
        </p:spPr>
        <p:txBody>
          <a:bodyPr wrap="square" rtlCol="0">
            <a:spAutoFit/>
          </a:bodyPr>
          <a:lstStyle/>
          <a:p>
            <a:r>
              <a:rPr lang="en-US" sz="2000" b="0" i="0" dirty="0">
                <a:solidFill>
                  <a:srgbClr val="46ADB0"/>
                </a:solidFill>
                <a:effectLst/>
                <a:latin typeface="Times New Roman" panose="02020603050405020304" pitchFamily="18" charset="0"/>
              </a:rPr>
              <a:t>2. </a:t>
            </a:r>
            <a:r>
              <a:rPr lang="en-US" sz="2000" dirty="0">
                <a:solidFill>
                  <a:srgbClr val="46ADB0"/>
                </a:solidFill>
                <a:latin typeface="Times New Roman" panose="02020603050405020304" pitchFamily="18" charset="0"/>
              </a:rPr>
              <a:t>OS Overview</a:t>
            </a:r>
          </a:p>
          <a:p>
            <a:r>
              <a:rPr lang="en-US" altLang="zh-CN" sz="2000" dirty="0">
                <a:solidFill>
                  <a:srgbClr val="46ADB0"/>
                </a:solidFill>
                <a:latin typeface="Times New Roman" panose="02020603050405020304" pitchFamily="18" charset="0"/>
              </a:rPr>
              <a:t>2.2 Scheduler</a:t>
            </a:r>
          </a:p>
        </p:txBody>
      </p:sp>
      <p:pic>
        <p:nvPicPr>
          <p:cNvPr id="11" name="Picture 10">
            <a:extLst>
              <a:ext uri="{FF2B5EF4-FFF2-40B4-BE49-F238E27FC236}">
                <a16:creationId xmlns:a16="http://schemas.microsoft.com/office/drawing/2014/main" id="{83595718-AC9C-8356-D3C1-E2761ECA1740}"/>
              </a:ext>
            </a:extLst>
          </p:cNvPr>
          <p:cNvPicPr>
            <a:picLocks noChangeAspect="1"/>
          </p:cNvPicPr>
          <p:nvPr/>
        </p:nvPicPr>
        <p:blipFill>
          <a:blip r:embed="rId5"/>
          <a:stretch>
            <a:fillRect/>
          </a:stretch>
        </p:blipFill>
        <p:spPr>
          <a:xfrm>
            <a:off x="3224955" y="1702675"/>
            <a:ext cx="4191585" cy="2991267"/>
          </a:xfrm>
          <a:prstGeom prst="rect">
            <a:avLst/>
          </a:prstGeom>
        </p:spPr>
      </p:pic>
      <p:sp>
        <p:nvSpPr>
          <p:cNvPr id="12" name="文本框 83">
            <a:extLst>
              <a:ext uri="{FF2B5EF4-FFF2-40B4-BE49-F238E27FC236}">
                <a16:creationId xmlns:a16="http://schemas.microsoft.com/office/drawing/2014/main" id="{8FFA651E-6B55-51C6-1D85-9B39374D6D75}"/>
              </a:ext>
            </a:extLst>
          </p:cNvPr>
          <p:cNvSpPr txBox="1"/>
          <p:nvPr/>
        </p:nvSpPr>
        <p:spPr>
          <a:xfrm>
            <a:off x="1324011" y="4912266"/>
            <a:ext cx="8538540"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Multi-tasking requires scheduling to determine which tasks in the ready queue to allocate to CPU.</a:t>
            </a:r>
          </a:p>
          <a:p>
            <a:pPr marL="342900" indent="-342900">
              <a:buFont typeface="Arial" panose="020B0604020202020204" pitchFamily="34" charset="0"/>
              <a:buChar char="•"/>
            </a:pPr>
            <a:r>
              <a:rPr lang="en-US" altLang="zh-CN" sz="2000" dirty="0">
                <a:solidFill>
                  <a:srgbClr val="46ADB0"/>
                </a:solidFill>
                <a:latin typeface="Times New Roman" panose="02020603050405020304" pitchFamily="18" charset="0"/>
              </a:rPr>
              <a:t>If there are multiple tasks of the same priority, the first task in the queued (oldest) ready state is selected.</a:t>
            </a:r>
          </a:p>
        </p:txBody>
      </p:sp>
    </p:spTree>
    <p:extLst>
      <p:ext uri="{BB962C8B-B14F-4D97-AF65-F5344CB8AC3E}">
        <p14:creationId xmlns:p14="http://schemas.microsoft.com/office/powerpoint/2010/main" val="369869891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76b8ed8b-e82d-45e5-8f86-c6d6c92383f6"/>
  <p:tag name="COMMONDATA" val="eyJoZGlkIjoiOWFiYTQ3NzNiNDUxYTBjYWM0MzU1MDYzY2M0MzI4YzYifQ=="/>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heme/theme1.xml><?xml version="1.0" encoding="utf-8"?>
<a:theme xmlns:a="http://schemas.openxmlformats.org/drawingml/2006/main" name="1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9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0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9182</TotalTime>
  <Words>2949</Words>
  <Application>Microsoft Office PowerPoint</Application>
  <PresentationFormat>Widescreen</PresentationFormat>
  <Paragraphs>283</Paragraphs>
  <Slides>47</Slides>
  <Notes>29</Notes>
  <HiddenSlides>0</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47</vt:i4>
      </vt:variant>
    </vt:vector>
  </HeadingPairs>
  <TitlesOfParts>
    <vt:vector size="68" baseType="lpstr">
      <vt:lpstr>宋体</vt:lpstr>
      <vt:lpstr>Arial</vt:lpstr>
      <vt:lpstr>Calibri</vt:lpstr>
      <vt:lpstr>Roboto</vt:lpstr>
      <vt:lpstr>Segoe UI</vt:lpstr>
      <vt:lpstr>Stencil</vt:lpstr>
      <vt:lpstr>system-ui</vt:lpstr>
      <vt:lpstr>Tahoma</vt:lpstr>
      <vt:lpstr>Times New Roman</vt:lpstr>
      <vt:lpstr>Wingdings</vt:lpstr>
      <vt:lpstr>思源黑体 Medium</vt:lpstr>
      <vt:lpstr>11_自定义设计方案</vt:lpstr>
      <vt:lpstr>12_自定义设计方案</vt:lpstr>
      <vt:lpstr>自定义设计方案</vt:lpstr>
      <vt:lpstr>1_自定义设计方案</vt:lpstr>
      <vt:lpstr>9_自定义设计方案</vt:lpstr>
      <vt:lpstr>10_自定义设计方案</vt:lpstr>
      <vt:lpstr>4_自定义设计方案</vt:lpstr>
      <vt:lpstr>5_自定义设计方案</vt:lpstr>
      <vt:lpstr>6_自定义设计方案</vt:lpstr>
      <vt:lpstr>2_自定义设计方案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EAST</dc:creator>
  <cp:lastModifiedBy>Long Nguyen</cp:lastModifiedBy>
  <cp:revision>77</cp:revision>
  <dcterms:created xsi:type="dcterms:W3CDTF">2023-03-21T11:25:00Z</dcterms:created>
  <dcterms:modified xsi:type="dcterms:W3CDTF">2024-07-24T08:38:46Z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F5176614052BF96E9893196420D5C6E7_43</vt:lpwstr>
  </property>
</Properties>
</file>